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2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69"/>
    <p:restoredTop sz="50043"/>
  </p:normalViewPr>
  <p:slideViewPr>
    <p:cSldViewPr snapToGrid="0" snapToObjects="1">
      <p:cViewPr varScale="1">
        <p:scale>
          <a:sx n="87" d="100"/>
          <a:sy n="87" d="100"/>
        </p:scale>
        <p:origin x="317" y="77"/>
      </p:cViewPr>
      <p:guideLst>
        <p:guide orient="horz" pos="2152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9E3C37B5-228A-4056-8351-76E0F40AE0CB}" type="datetime1">
              <a:rPr lang="ko-KR" altLang="en-US"/>
              <a:pPr lvl="0">
                <a:defRPr/>
              </a:pPr>
              <a:t>2019-06-06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883E5AB2-A521-4545-80FD-6949BA3843B5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954-A319-2A4E-8158-2AE50ECF98A5}" type="datetimeFigureOut">
              <a:rPr lang="en-US" smtClean="0"/>
              <a:pPr/>
              <a:t>6/6/2019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A02B4-0A03-074C-9EAF-B21DE4CE9F9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032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954-A319-2A4E-8158-2AE50ECF98A5}" type="datetimeFigureOut">
              <a:rPr lang="en-US" smtClean="0"/>
              <a:pPr/>
              <a:t>6/6/2019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A02B4-0A03-074C-9EAF-B21DE4CE9F9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122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954-A319-2A4E-8158-2AE50ECF98A5}" type="datetimeFigureOut">
              <a:rPr lang="en-US" smtClean="0"/>
              <a:pPr/>
              <a:t>6/6/2019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A02B4-0A03-074C-9EAF-B21DE4CE9F9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66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954-A319-2A4E-8158-2AE50ECF98A5}" type="datetimeFigureOut">
              <a:rPr lang="en-US" smtClean="0"/>
              <a:pPr/>
              <a:t>6/6/2019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A02B4-0A03-074C-9EAF-B21DE4CE9F9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110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954-A319-2A4E-8158-2AE50ECF98A5}" type="datetimeFigureOut">
              <a:rPr lang="en-US" smtClean="0"/>
              <a:pPr/>
              <a:t>6/6/2019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A02B4-0A03-074C-9EAF-B21DE4CE9F9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11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954-A319-2A4E-8158-2AE50ECF98A5}" type="datetimeFigureOut">
              <a:rPr lang="en-US" smtClean="0"/>
              <a:pPr/>
              <a:t>6/6/2019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A02B4-0A03-074C-9EAF-B21DE4CE9F9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400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954-A319-2A4E-8158-2AE50ECF98A5}" type="datetimeFigureOut">
              <a:rPr lang="en-US" smtClean="0"/>
              <a:pPr/>
              <a:t>6/6/2019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A02B4-0A03-074C-9EAF-B21DE4CE9F9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60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954-A319-2A4E-8158-2AE50ECF98A5}" type="datetimeFigureOut">
              <a:rPr lang="en-US" smtClean="0"/>
              <a:pPr/>
              <a:t>6/6/2019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A02B4-0A03-074C-9EAF-B21DE4CE9F9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71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954-A319-2A4E-8158-2AE50ECF98A5}" type="datetimeFigureOut">
              <a:rPr lang="en-US" smtClean="0"/>
              <a:pPr/>
              <a:t>6/6/2019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A02B4-0A03-074C-9EAF-B21DE4CE9F9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45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954-A319-2A4E-8158-2AE50ECF98A5}" type="datetimeFigureOut">
              <a:rPr lang="en-US" smtClean="0"/>
              <a:pPr/>
              <a:t>6/6/2019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A02B4-0A03-074C-9EAF-B21DE4CE9F9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305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954-A319-2A4E-8158-2AE50ECF98A5}" type="datetimeFigureOut">
              <a:rPr lang="en-US" smtClean="0"/>
              <a:pPr/>
              <a:t>6/6/2019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A02B4-0A03-074C-9EAF-B21DE4CE9F9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23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960954-A319-2A4E-8158-2AE50ECF98A5}" type="datetimeFigureOut">
              <a:rPr lang="en-US" smtClean="0"/>
              <a:pPr/>
              <a:t>6/6/2019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9A02B4-0A03-074C-9EAF-B21DE4CE9F9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727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320770" y="5645791"/>
            <a:ext cx="184727" cy="492443"/>
          </a:xfrm>
          <a:prstGeom prst="rect">
            <a:avLst/>
          </a:prstGeom>
          <a:noFill/>
        </p:spPr>
        <p:txBody>
          <a:bodyPr wrap="none" lIns="91438" tIns="0" rIns="91438" bIns="0">
            <a:spAutoFit/>
          </a:bodyPr>
          <a:lstStyle/>
          <a:p>
            <a:pPr algn="r">
              <a:defRPr/>
            </a:pPr>
            <a:endParaRPr lang="ko-KR" altLang="en-US" sz="3200" b="1">
              <a:solidFill>
                <a:schemeClr val="accent1">
                  <a:lumMod val="60000"/>
                  <a:lumOff val="40000"/>
                </a:schemeClr>
              </a:solidFill>
              <a:latin typeface="나눔바른고딕"/>
              <a:ea typeface="나눔바른고딕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742513" y="5817897"/>
            <a:ext cx="3013442" cy="640673"/>
          </a:xfrm>
          <a:prstGeom prst="rect">
            <a:avLst/>
          </a:prstGeom>
          <a:noFill/>
        </p:spPr>
        <p:txBody>
          <a:bodyPr wrap="square" lIns="91438" tIns="45719" rIns="91438" bIns="45719">
            <a:spAutoFit/>
          </a:bodyPr>
          <a:lstStyle/>
          <a:p>
            <a:pPr algn="ctr">
              <a:defRPr/>
            </a:pPr>
            <a:r>
              <a:rPr lang="ko-KR" altLang="en-US" b="1" spc="0">
                <a:solidFill>
                  <a:schemeClr val="dk1"/>
                </a:solidFill>
                <a:latin typeface="+mj-ea"/>
                <a:ea typeface="+mj-ea"/>
              </a:rPr>
              <a:t>김요한 김동민 박태완 </a:t>
            </a:r>
          </a:p>
          <a:p>
            <a:pPr algn="ctr">
              <a:defRPr/>
            </a:pPr>
            <a:r>
              <a:rPr lang="ko-KR" altLang="en-US" b="1" spc="0">
                <a:solidFill>
                  <a:schemeClr val="dk1"/>
                </a:solidFill>
                <a:latin typeface="+mj-ea"/>
                <a:ea typeface="+mj-ea"/>
              </a:rPr>
              <a:t>신경준 이윤혜 한주연</a:t>
            </a:r>
            <a:r>
              <a:rPr lang="ko-KR" altLang="en-US" spc="-150">
                <a:latin typeface="나눔바른고딕"/>
                <a:ea typeface="나눔바른고딕"/>
              </a:rPr>
              <a:t> </a:t>
            </a:r>
          </a:p>
        </p:txBody>
      </p:sp>
      <p:sp>
        <p:nvSpPr>
          <p:cNvPr id="15" name="순서도: 처리 14"/>
          <p:cNvSpPr/>
          <p:nvPr/>
        </p:nvSpPr>
        <p:spPr>
          <a:xfrm>
            <a:off x="1666878" y="1121407"/>
            <a:ext cx="7582356" cy="2047655"/>
          </a:xfrm>
          <a:prstGeom prst="flowChartProcess">
            <a:avLst/>
          </a:prstGeom>
          <a:noFill/>
          <a:ln w="6350" cap="flat" cmpd="sng" algn="ctr">
            <a:solidFill>
              <a:schemeClr val="dk1"/>
            </a:solidFill>
            <a:prstDash val="sysDot"/>
            <a:miter/>
            <a:headEnd w="med" len="med"/>
            <a:tailEnd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>
              <a:solidFill>
                <a:schemeClr val="dk1"/>
              </a:solidFill>
            </a:endParaRPr>
          </a:p>
        </p:txBody>
      </p:sp>
      <p:sp>
        <p:nvSpPr>
          <p:cNvPr id="21" name="순서도: 처리 20"/>
          <p:cNvSpPr/>
          <p:nvPr/>
        </p:nvSpPr>
        <p:spPr>
          <a:xfrm>
            <a:off x="10505496" y="5666989"/>
            <a:ext cx="45719" cy="833845"/>
          </a:xfrm>
          <a:prstGeom prst="flowChartProcess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19297" y="1266820"/>
            <a:ext cx="6510081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3400" b="1" dirty="0" err="1">
                <a:solidFill>
                  <a:srgbClr val="A0B4E6"/>
                </a:solidFill>
                <a:latin typeface="나눔고딕 ExtraBold"/>
                <a:ea typeface="나눔고딕 ExtraBold"/>
              </a:rPr>
              <a:t>Instargram</a:t>
            </a:r>
            <a:r>
              <a:rPr lang="en-US" altLang="ko-KR" sz="3400" b="1" dirty="0">
                <a:solidFill>
                  <a:srgbClr val="A0B4E6"/>
                </a:solidFill>
                <a:latin typeface="나눔고딕 ExtraBold"/>
                <a:ea typeface="나눔고딕 ExtraBold"/>
              </a:rPr>
              <a:t> Crawling</a:t>
            </a:r>
            <a:r>
              <a:rPr lang="ko-KR" altLang="en-US" sz="2600" b="1" dirty="0">
                <a:solidFill>
                  <a:schemeClr val="bg1">
                    <a:lumMod val="50000"/>
                  </a:schemeClr>
                </a:solidFill>
                <a:latin typeface="나눔고딕 ExtraBold"/>
                <a:ea typeface="나눔고딕 ExtraBold"/>
              </a:rPr>
              <a:t>을 활용한</a:t>
            </a:r>
            <a:r>
              <a:rPr lang="en-US" altLang="ko-KR" sz="400" b="1" dirty="0">
                <a:solidFill>
                  <a:schemeClr val="tx2">
                    <a:lumMod val="75000"/>
                  </a:schemeClr>
                </a:solidFill>
                <a:latin typeface="나눔고딕 ExtraBold"/>
                <a:ea typeface="나눔고딕 ExtraBold"/>
              </a:rPr>
              <a:t> </a:t>
            </a:r>
          </a:p>
          <a:p>
            <a:pPr algn="ctr">
              <a:lnSpc>
                <a:spcPct val="150000"/>
              </a:lnSpc>
              <a:defRPr/>
            </a:pPr>
            <a:r>
              <a:rPr lang="ko-KR" altLang="en-US" sz="3200" b="1" dirty="0">
                <a:solidFill>
                  <a:schemeClr val="accent1">
                    <a:lumMod val="75000"/>
                  </a:schemeClr>
                </a:solidFill>
                <a:latin typeface="나눔고딕 ExtraBold"/>
                <a:ea typeface="나눔고딕 ExtraBold"/>
              </a:rPr>
              <a:t>                        </a:t>
            </a:r>
            <a:r>
              <a:rPr lang="ko-KR" altLang="en-US" sz="3400" b="1" dirty="0" smtClean="0">
                <a:solidFill>
                  <a:srgbClr val="A0B4E6"/>
                </a:solidFill>
                <a:latin typeface="나눔고딕 ExtraBold"/>
                <a:ea typeface="나눔고딕 ExtraBold"/>
              </a:rPr>
              <a:t> </a:t>
            </a:r>
            <a:r>
              <a:rPr lang="ko-KR" altLang="en-US" sz="3400" b="1" dirty="0">
                <a:solidFill>
                  <a:srgbClr val="A0B4E6"/>
                </a:solidFill>
                <a:latin typeface="나눔고딕 ExtraBold"/>
                <a:ea typeface="나눔고딕 ExtraBold"/>
              </a:rPr>
              <a:t>맛집 분석</a:t>
            </a:r>
          </a:p>
        </p:txBody>
      </p:sp>
      <p:sp>
        <p:nvSpPr>
          <p:cNvPr id="23" name="순서도: 처리 22"/>
          <p:cNvSpPr/>
          <p:nvPr/>
        </p:nvSpPr>
        <p:spPr>
          <a:xfrm>
            <a:off x="1416845" y="910076"/>
            <a:ext cx="500066" cy="422663"/>
          </a:xfrm>
          <a:prstGeom prst="flowChartProcess">
            <a:avLst/>
          </a:prstGeom>
          <a:solidFill>
            <a:srgbClr val="8FA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7"/>
          <p:cNvSpPr txBox="1"/>
          <p:nvPr/>
        </p:nvSpPr>
        <p:spPr>
          <a:xfrm>
            <a:off x="1574836" y="895547"/>
            <a:ext cx="5153510" cy="633896"/>
          </a:xfrm>
          <a:prstGeom prst="rect">
            <a:avLst/>
          </a:prstGeom>
        </p:spPr>
        <p:txBody>
          <a:bodyPr vert="horz" lIns="91440" tIns="45720" rIns="91440" bIns="4572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ko-KR" altLang="en-US" sz="2800" b="1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예시를 통한 맛집 분석과정</a:t>
            </a:r>
          </a:p>
        </p:txBody>
      </p:sp>
      <p:cxnSp>
        <p:nvCxnSpPr>
          <p:cNvPr id="5" name="직선 연결선 3"/>
          <p:cNvCxnSpPr/>
          <p:nvPr/>
        </p:nvCxnSpPr>
        <p:spPr>
          <a:xfrm>
            <a:off x="1652715" y="1599938"/>
            <a:ext cx="9197537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/>
          <p:nvPr/>
        </p:nvSpPr>
        <p:spPr>
          <a:xfrm>
            <a:off x="8310657" y="1160060"/>
            <a:ext cx="2624436" cy="36938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sz="2500" kern="1200" spc="-150">
                <a:solidFill>
                  <a:srgbClr val="F29886"/>
                </a:solidFill>
                <a:latin typeface="Noto Sans CJK KR Bold"/>
                <a:ea typeface="Noto Sans CJK KR Bold"/>
                <a:cs typeface="+mj-cs"/>
              </a:defRPr>
            </a:lvl1pPr>
          </a:lstStyle>
          <a:p>
            <a:pPr algn="ctr">
              <a:lnSpc>
                <a:spcPct val="150000"/>
              </a:lnSpc>
              <a:defRPr/>
            </a:pPr>
            <a:r>
              <a:rPr lang="en-US" altLang="ko-KR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 Crawling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을 활용한 </a:t>
            </a:r>
            <a:r>
              <a:rPr lang="ko-KR" altLang="en-US" sz="1200" b="1" spc="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맛집 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분석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366" y="3280389"/>
            <a:ext cx="5181057" cy="105648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70433"/>
            <a:ext cx="5425440" cy="49567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7"/>
          <p:cNvSpPr txBox="1"/>
          <p:nvPr/>
        </p:nvSpPr>
        <p:spPr>
          <a:xfrm>
            <a:off x="1574836" y="895547"/>
            <a:ext cx="5153510" cy="633896"/>
          </a:xfrm>
          <a:prstGeom prst="rect">
            <a:avLst/>
          </a:prstGeom>
        </p:spPr>
        <p:txBody>
          <a:bodyPr vert="horz" lIns="91440" tIns="45720" rIns="91440" bIns="4572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ko-KR" altLang="en-US" sz="28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예시를 통한 맛집 </a:t>
            </a:r>
            <a:r>
              <a:rPr lang="ko-KR" altLang="en-US" sz="2800" b="1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분석과정</a:t>
            </a:r>
            <a:endParaRPr lang="ko-KR" altLang="en-US" sz="2800" b="1" dirty="0">
              <a:solidFill>
                <a:schemeClr val="accent5">
                  <a:lumMod val="60000"/>
                  <a:lumOff val="40000"/>
                </a:schemeClr>
              </a:solidFill>
              <a:latin typeface="+mj-ea"/>
            </a:endParaRPr>
          </a:p>
        </p:txBody>
      </p:sp>
      <p:cxnSp>
        <p:nvCxnSpPr>
          <p:cNvPr id="5" name="직선 연결선 3"/>
          <p:cNvCxnSpPr/>
          <p:nvPr/>
        </p:nvCxnSpPr>
        <p:spPr>
          <a:xfrm>
            <a:off x="1652715" y="1599938"/>
            <a:ext cx="9197537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/>
          <p:nvPr/>
        </p:nvSpPr>
        <p:spPr>
          <a:xfrm>
            <a:off x="8310657" y="1160060"/>
            <a:ext cx="2624436" cy="36938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sz="2500" kern="1200" spc="-150">
                <a:solidFill>
                  <a:srgbClr val="F29886"/>
                </a:solidFill>
                <a:latin typeface="Noto Sans CJK KR Bold"/>
                <a:ea typeface="Noto Sans CJK KR Bold"/>
                <a:cs typeface="+mj-cs"/>
              </a:defRPr>
            </a:lvl1pPr>
          </a:lstStyle>
          <a:p>
            <a:pPr algn="ctr">
              <a:lnSpc>
                <a:spcPct val="150000"/>
              </a:lnSpc>
              <a:defRPr/>
            </a:pPr>
            <a:r>
              <a:rPr lang="en-US" altLang="ko-KR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 Crawling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을 활용한 </a:t>
            </a:r>
            <a:r>
              <a:rPr lang="ko-KR" altLang="en-US" sz="1200" b="1" spc="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맛집 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분석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984" y="1670434"/>
            <a:ext cx="7645582" cy="47701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7"/>
          <p:cNvSpPr txBox="1"/>
          <p:nvPr/>
        </p:nvSpPr>
        <p:spPr>
          <a:xfrm>
            <a:off x="1574836" y="895547"/>
            <a:ext cx="4290505" cy="633896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sz="2800" b="1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Word 2 vec - </a:t>
            </a:r>
            <a:r>
              <a:rPr lang="ko-KR" altLang="en-US" sz="2800" b="1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이론설명</a:t>
            </a:r>
          </a:p>
        </p:txBody>
      </p:sp>
      <p:cxnSp>
        <p:nvCxnSpPr>
          <p:cNvPr id="5" name="직선 연결선 3"/>
          <p:cNvCxnSpPr/>
          <p:nvPr/>
        </p:nvCxnSpPr>
        <p:spPr>
          <a:xfrm>
            <a:off x="1652715" y="1599938"/>
            <a:ext cx="9197537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텍스트 개체 틀 8"/>
          <p:cNvSpPr txBox="1"/>
          <p:nvPr/>
        </p:nvSpPr>
        <p:spPr>
          <a:xfrm>
            <a:off x="1652715" y="2306471"/>
            <a:ext cx="7492620" cy="3756734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en-US" altLang="ko-KR" sz="200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3" name="제목 2"/>
          <p:cNvSpPr txBox="1"/>
          <p:nvPr/>
        </p:nvSpPr>
        <p:spPr>
          <a:xfrm>
            <a:off x="8225816" y="1160060"/>
            <a:ext cx="2624436" cy="36938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sz="2500" kern="1200" spc="-150">
                <a:solidFill>
                  <a:srgbClr val="F29886"/>
                </a:solidFill>
                <a:latin typeface="Noto Sans CJK KR Bold"/>
                <a:ea typeface="Noto Sans CJK KR Bold"/>
                <a:cs typeface="+mj-cs"/>
              </a:defRPr>
            </a:lvl1pPr>
          </a:lstStyle>
          <a:p>
            <a:pPr algn="ctr">
              <a:lnSpc>
                <a:spcPct val="150000"/>
              </a:lnSpc>
              <a:defRPr/>
            </a:pPr>
            <a:r>
              <a:rPr lang="en-US" altLang="ko-KR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 Crawling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을 활용한 </a:t>
            </a:r>
            <a:r>
              <a:rPr lang="ko-KR" altLang="en-US" sz="1200" b="1" spc="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맛집 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분석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71830" y="1861032"/>
            <a:ext cx="9048340" cy="2128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7040" indent="-257040" algn="l" defTabSz="91440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/>
              <a:t>텍스트를 처리하는 인공 신경망이며 두 개의 층으로 구성</a:t>
            </a:r>
            <a:endParaRPr kumimoji="0" lang="ko-KR" altLang="en-US" sz="1800" b="0" i="0" u="none" strike="noStrike" kern="1200" cap="none" spc="0" normalizeH="0" baseline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257040" indent="-257040" algn="l" defTabSz="9144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말뭉치를 입력으로 받아서 말뭉치의 단어를 벡터로 표현 하는 방법</a:t>
            </a: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Calibri"/>
                <a:ea typeface="맑은 고딕"/>
                <a:cs typeface="Calibri"/>
              </a:rPr>
              <a:t> </a:t>
            </a:r>
            <a:endParaRPr lang="en-US" altLang="ko-KR"/>
          </a:p>
          <a:p>
            <a:pPr marL="257040" indent="-25704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/>
              <a:t>두 단어에 대한 벡터로 단어간 유사도 판단</a:t>
            </a:r>
            <a:endParaRPr lang="en-US" altLang="ko-KR"/>
          </a:p>
          <a:p>
            <a:pPr marL="0" indent="0">
              <a:lnSpc>
                <a:spcPct val="150000"/>
              </a:lnSpc>
              <a:buFont typeface="Arial"/>
              <a:buNone/>
              <a:defRPr/>
            </a:pPr>
            <a:r>
              <a:rPr lang="ko-KR" altLang="en-US"/>
              <a:t>  </a:t>
            </a:r>
            <a:r>
              <a:rPr lang="en-US" altLang="ko-KR" sz="1700"/>
              <a:t>-</a:t>
            </a:r>
            <a:r>
              <a:rPr lang="ko-KR" altLang="en-US" sz="1700"/>
              <a:t> 유클라디언 거리</a:t>
            </a:r>
            <a:r>
              <a:rPr lang="en-US" altLang="ko-KR" sz="1700"/>
              <a:t>, </a:t>
            </a:r>
            <a:r>
              <a:rPr lang="ko-KR" altLang="en-US" sz="1700"/>
              <a:t>코사인 유사도 등의 방식으로 거리 측정 가능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1700"/>
              <a:t>   </a:t>
            </a:r>
            <a:r>
              <a:rPr lang="en-US" altLang="ko-KR" sz="1700"/>
              <a:t>-</a:t>
            </a:r>
            <a:r>
              <a:rPr lang="ko-KR" altLang="en-US" sz="1700"/>
              <a:t> 측정한 거리가 가까울수록 의미가 비슷한 단어라고 해석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538034" y="4381500"/>
            <a:ext cx="1704713" cy="360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7530206" y="4381500"/>
            <a:ext cx="4015656" cy="1739265"/>
          </a:xfrm>
          <a:prstGeom prst="rect">
            <a:avLst/>
          </a:prstGeom>
          <a:ln w="12700">
            <a:solidFill>
              <a:srgbClr val="8FABDB"/>
            </a:solidFill>
            <a:rou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/>
              <a:t>- skip-gram : </a:t>
            </a:r>
            <a:r>
              <a:rPr lang="ko-KR" altLang="en-US"/>
              <a:t>하나의 단어가 </a:t>
            </a:r>
            <a:r>
              <a:rPr lang="en-US" altLang="ko-KR"/>
              <a:t>input</a:t>
            </a:r>
            <a:r>
              <a:rPr lang="ko-KR" altLang="en-US"/>
              <a:t>되고 그 주변 단어 찾을 때 사용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/>
              <a:t> - CBOW : </a:t>
            </a:r>
            <a:r>
              <a:rPr lang="ko-KR" altLang="en-US"/>
              <a:t>여러단어가 </a:t>
            </a:r>
            <a:r>
              <a:rPr lang="en-US" altLang="ko-KR"/>
              <a:t>input </a:t>
            </a:r>
            <a:r>
              <a:rPr lang="ko-KR" altLang="en-US"/>
              <a:t>되고 그 사이 단어 찾을 때 사용</a:t>
            </a: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376356" y="4070032"/>
            <a:ext cx="5850735" cy="278796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7"/>
          <p:cNvSpPr txBox="1"/>
          <p:nvPr/>
        </p:nvSpPr>
        <p:spPr>
          <a:xfrm>
            <a:off x="1574836" y="895547"/>
            <a:ext cx="3195127" cy="633896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ko-KR" altLang="en-US" sz="2800" b="1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코사인 유사도</a:t>
            </a:r>
            <a:r>
              <a:rPr lang="en-US" altLang="ko-KR" sz="2800" b="1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 </a:t>
            </a:r>
          </a:p>
        </p:txBody>
      </p:sp>
      <p:cxnSp>
        <p:nvCxnSpPr>
          <p:cNvPr id="5" name="직선 연결선 3"/>
          <p:cNvCxnSpPr/>
          <p:nvPr/>
        </p:nvCxnSpPr>
        <p:spPr>
          <a:xfrm>
            <a:off x="1652715" y="1599938"/>
            <a:ext cx="9197537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텍스트 개체 틀 8"/>
          <p:cNvSpPr txBox="1"/>
          <p:nvPr/>
        </p:nvSpPr>
        <p:spPr>
          <a:xfrm>
            <a:off x="1652715" y="2306471"/>
            <a:ext cx="7492620" cy="3756734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 sz="200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3" name="제목 2"/>
          <p:cNvSpPr txBox="1"/>
          <p:nvPr/>
        </p:nvSpPr>
        <p:spPr>
          <a:xfrm>
            <a:off x="8225816" y="1160060"/>
            <a:ext cx="2624436" cy="36938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sz="2500" kern="1200" spc="-150">
                <a:solidFill>
                  <a:srgbClr val="F29886"/>
                </a:solidFill>
                <a:latin typeface="Noto Sans CJK KR Bold"/>
                <a:ea typeface="Noto Sans CJK KR Bold"/>
                <a:cs typeface="+mj-cs"/>
              </a:defRPr>
            </a:lvl1pPr>
          </a:lstStyle>
          <a:p>
            <a:pPr algn="ctr">
              <a:lnSpc>
                <a:spcPct val="150000"/>
              </a:lnSpc>
              <a:defRPr/>
            </a:pPr>
            <a:r>
              <a:rPr lang="en-US" altLang="ko-KR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 Crawling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을 활용한 </a:t>
            </a:r>
            <a:r>
              <a:rPr lang="ko-KR" altLang="en-US" sz="1200" b="1" spc="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맛집 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분석</a:t>
            </a: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711103" y="2306471"/>
            <a:ext cx="7080759" cy="2339906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1574836" y="4892606"/>
            <a:ext cx="9998825" cy="130626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indent="0" algn="l">
              <a:buFont typeface="Arial"/>
              <a:buNone/>
              <a:defRPr/>
            </a:pPr>
            <a:endParaRPr sz="2000" b="0" i="0" strike="noStrike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  <a:p>
            <a:pPr marL="285600" indent="-285600" algn="l">
              <a:buFont typeface="Arial"/>
              <a:buChar char="•"/>
              <a:defRPr/>
            </a:pPr>
            <a:r>
              <a:rPr sz="2000" b="0" i="0" strike="noStrike">
                <a:solidFill>
                  <a:srgbClr val="000000">
                    <a:alpha val="100000"/>
                  </a:srgbClr>
                </a:solidFill>
                <a:latin typeface="맑은 고딕"/>
                <a:ea typeface="맑은 고딕"/>
              </a:rPr>
              <a:t>두 벡터 사이의 각을 코사인(Cosine)으로 구해서 유사도값으로 사용</a:t>
            </a:r>
            <a:r>
              <a:rPr lang="en-US" altLang="ko-KR" sz="2000" b="0" i="0" strike="noStrike">
                <a:solidFill>
                  <a:srgbClr val="000000">
                    <a:alpha val="100000"/>
                  </a:srgbClr>
                </a:solidFill>
                <a:latin typeface="맑은 고딕"/>
                <a:ea typeface="맑은 고딕"/>
              </a:rPr>
              <a:t>.</a:t>
            </a:r>
          </a:p>
          <a:p>
            <a:pPr marL="285600" indent="-285600" algn="l">
              <a:buFont typeface="Arial"/>
              <a:buChar char="•"/>
              <a:defRPr/>
            </a:pPr>
            <a:r>
              <a:rPr sz="2000" b="0" i="0" strike="noStrike">
                <a:solidFill>
                  <a:srgbClr val="000000">
                    <a:alpha val="100000"/>
                  </a:srgbClr>
                </a:solidFill>
                <a:latin typeface="맑은 고딕"/>
                <a:ea typeface="맑은 고딕"/>
              </a:rPr>
              <a:t>코사인 유사도는 -1 이상 1 이하의 값을 가지며 값이 1에 가까울수록 유사도가 높다고 판단</a:t>
            </a:r>
            <a:r>
              <a:rPr lang="en-US" altLang="ko-KR" sz="2000" b="0" i="0" strike="noStrike">
                <a:solidFill>
                  <a:srgbClr val="000000">
                    <a:alpha val="100000"/>
                  </a:srgbClr>
                </a:solidFill>
                <a:latin typeface="맑은 고딕"/>
                <a:ea typeface="맑은 고딕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7"/>
          <p:cNvSpPr txBox="1"/>
          <p:nvPr/>
        </p:nvSpPr>
        <p:spPr>
          <a:xfrm>
            <a:off x="1574836" y="895547"/>
            <a:ext cx="4290505" cy="633896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sz="2800" b="1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Word 2 vec</a:t>
            </a:r>
          </a:p>
        </p:txBody>
      </p:sp>
      <p:cxnSp>
        <p:nvCxnSpPr>
          <p:cNvPr id="5" name="직선 연결선 3"/>
          <p:cNvCxnSpPr/>
          <p:nvPr/>
        </p:nvCxnSpPr>
        <p:spPr>
          <a:xfrm>
            <a:off x="1652715" y="1599938"/>
            <a:ext cx="9197537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텍스트 개체 틀 8"/>
          <p:cNvSpPr txBox="1"/>
          <p:nvPr/>
        </p:nvSpPr>
        <p:spPr>
          <a:xfrm>
            <a:off x="1652715" y="2306471"/>
            <a:ext cx="7492620" cy="3756734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en-US" altLang="ko-KR" sz="200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3" name="제목 2"/>
          <p:cNvSpPr txBox="1"/>
          <p:nvPr/>
        </p:nvSpPr>
        <p:spPr>
          <a:xfrm>
            <a:off x="8225816" y="1160060"/>
            <a:ext cx="2624436" cy="36938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sz="2500" kern="1200" spc="-150">
                <a:solidFill>
                  <a:srgbClr val="F29886"/>
                </a:solidFill>
                <a:latin typeface="Noto Sans CJK KR Bold"/>
                <a:ea typeface="Noto Sans CJK KR Bold"/>
                <a:cs typeface="+mj-cs"/>
              </a:defRPr>
            </a:lvl1pPr>
          </a:lstStyle>
          <a:p>
            <a:pPr algn="ctr">
              <a:lnSpc>
                <a:spcPct val="150000"/>
              </a:lnSpc>
              <a:defRPr/>
            </a:pPr>
            <a:r>
              <a:rPr lang="en-US" altLang="ko-KR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 Crawling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을 활용한 </a:t>
            </a:r>
            <a:r>
              <a:rPr lang="ko-KR" altLang="en-US" sz="1200" b="1" spc="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맛집 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분석</a:t>
            </a:r>
          </a:p>
        </p:txBody>
      </p:sp>
      <p:pic>
        <p:nvPicPr>
          <p:cNvPr id="1026" name="Picture 2" descr="C:\Users\한주연\Desktop\단여유사도(떡볶이)\단어유사도(스시).JP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74836" y="3331936"/>
            <a:ext cx="9439564" cy="1984655"/>
          </a:xfrm>
          <a:prstGeom prst="rect">
            <a:avLst/>
          </a:prstGeom>
          <a:noFill/>
        </p:spPr>
      </p:pic>
      <p:sp>
        <p:nvSpPr>
          <p:cNvPr id="9" name="TextBox 8"/>
          <p:cNvSpPr txBox="1"/>
          <p:nvPr/>
        </p:nvSpPr>
        <p:spPr>
          <a:xfrm>
            <a:off x="1849759" y="2306471"/>
            <a:ext cx="8157206" cy="90154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indent="0">
              <a:lnSpc>
                <a:spcPct val="150000"/>
              </a:lnSpc>
              <a:buFont typeface="Arial"/>
              <a:buNone/>
              <a:defRPr/>
            </a:pPr>
            <a:r>
              <a:rPr lang="ko-KR" altLang="en-US" dirty="0"/>
              <a:t>스시</a:t>
            </a:r>
            <a:r>
              <a:rPr lang="en-US" altLang="ko-KR" dirty="0"/>
              <a:t>, </a:t>
            </a:r>
            <a:r>
              <a:rPr lang="ko-KR" altLang="en-US" dirty="0"/>
              <a:t>냉면</a:t>
            </a:r>
            <a:r>
              <a:rPr lang="en-US" altLang="ko-KR" dirty="0"/>
              <a:t>, </a:t>
            </a:r>
            <a:r>
              <a:rPr lang="ko-KR" altLang="en-US" dirty="0"/>
              <a:t>떡볶이</a:t>
            </a:r>
            <a:r>
              <a:rPr lang="en-US" altLang="ko-KR" dirty="0"/>
              <a:t>, </a:t>
            </a:r>
            <a:r>
              <a:rPr lang="ko-KR" altLang="en-US" dirty="0" err="1"/>
              <a:t>마라탕</a:t>
            </a:r>
            <a:r>
              <a:rPr lang="en-US" altLang="ko-KR" dirty="0"/>
              <a:t>, </a:t>
            </a:r>
            <a:r>
              <a:rPr lang="ko-KR" altLang="en-US" dirty="0" err="1"/>
              <a:t>마카롱</a:t>
            </a:r>
            <a:r>
              <a:rPr lang="ko-KR" altLang="en-US" dirty="0"/>
              <a:t> 다섯 단어를 검색어로  </a:t>
            </a:r>
            <a:r>
              <a:rPr lang="en-US" altLang="ko-KR" dirty="0"/>
              <a:t>Word 2 </a:t>
            </a:r>
            <a:r>
              <a:rPr lang="en-US" altLang="ko-KR" dirty="0" err="1"/>
              <a:t>vec</a:t>
            </a:r>
            <a:r>
              <a:rPr lang="ko-KR" altLang="en-US" dirty="0"/>
              <a:t>을</a:t>
            </a:r>
            <a:r>
              <a:rPr lang="en-US" altLang="ko-KR" dirty="0"/>
              <a:t> </a:t>
            </a:r>
            <a:r>
              <a:rPr lang="ko-KR" altLang="en-US" dirty="0"/>
              <a:t>진행하고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dirty="0" err="1"/>
              <a:t>검색어와</a:t>
            </a:r>
            <a:r>
              <a:rPr lang="ko-KR" altLang="en-US" dirty="0"/>
              <a:t> </a:t>
            </a:r>
            <a:r>
              <a:rPr lang="ko-KR" altLang="en-US" dirty="0" err="1"/>
              <a:t>유사도가</a:t>
            </a:r>
            <a:r>
              <a:rPr lang="ko-KR" altLang="en-US" dirty="0"/>
              <a:t> 높은 단어 </a:t>
            </a:r>
            <a:r>
              <a:rPr lang="ko-KR" altLang="en-US" dirty="0" err="1"/>
              <a:t>열개를</a:t>
            </a:r>
            <a:r>
              <a:rPr lang="ko-KR" altLang="en-US" dirty="0"/>
              <a:t> 추출함</a:t>
            </a:r>
            <a:endParaRPr lang="en-US" altLang="ko-KR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7"/>
          <p:cNvSpPr txBox="1"/>
          <p:nvPr/>
        </p:nvSpPr>
        <p:spPr>
          <a:xfrm>
            <a:off x="1574836" y="895547"/>
            <a:ext cx="4290505" cy="633896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sz="2800" b="1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Word 2 vec </a:t>
            </a:r>
          </a:p>
        </p:txBody>
      </p:sp>
      <p:cxnSp>
        <p:nvCxnSpPr>
          <p:cNvPr id="5" name="직선 연결선 3"/>
          <p:cNvCxnSpPr/>
          <p:nvPr/>
        </p:nvCxnSpPr>
        <p:spPr>
          <a:xfrm>
            <a:off x="1652715" y="1599938"/>
            <a:ext cx="9197537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텍스트 개체 틀 8"/>
          <p:cNvSpPr txBox="1"/>
          <p:nvPr/>
        </p:nvSpPr>
        <p:spPr>
          <a:xfrm>
            <a:off x="1652715" y="2306471"/>
            <a:ext cx="7492620" cy="3756734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en-US" altLang="ko-KR" sz="200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3" name="제목 2"/>
          <p:cNvSpPr txBox="1"/>
          <p:nvPr/>
        </p:nvSpPr>
        <p:spPr>
          <a:xfrm>
            <a:off x="8225816" y="1160060"/>
            <a:ext cx="2624436" cy="36938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sz="2500" kern="1200" spc="-150">
                <a:solidFill>
                  <a:srgbClr val="F29886"/>
                </a:solidFill>
                <a:latin typeface="Noto Sans CJK KR Bold"/>
                <a:ea typeface="Noto Sans CJK KR Bold"/>
                <a:cs typeface="+mj-cs"/>
              </a:defRPr>
            </a:lvl1pPr>
          </a:lstStyle>
          <a:p>
            <a:pPr algn="ctr">
              <a:lnSpc>
                <a:spcPct val="150000"/>
              </a:lnSpc>
              <a:defRPr/>
            </a:pPr>
            <a:r>
              <a:rPr lang="en-US" altLang="ko-KR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 Crawling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을 활용한 </a:t>
            </a:r>
            <a:r>
              <a:rPr lang="ko-KR" altLang="en-US" sz="1200" b="1" spc="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맛집 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분석</a:t>
            </a:r>
          </a:p>
        </p:txBody>
      </p:sp>
      <p:grpSp>
        <p:nvGrpSpPr>
          <p:cNvPr id="10" name="그룹 9"/>
          <p:cNvGrpSpPr/>
          <p:nvPr/>
        </p:nvGrpSpPr>
        <p:grpSpPr>
          <a:xfrm>
            <a:off x="1652715" y="1854586"/>
            <a:ext cx="9267331" cy="3810699"/>
            <a:chOff x="1834678" y="2059154"/>
            <a:chExt cx="8061325" cy="4004051"/>
          </a:xfrm>
        </p:grpSpPr>
        <p:pic>
          <p:nvPicPr>
            <p:cNvPr id="2050" name="Picture 2" descr="C:\Users\한주연\Desktop\단여유사도(떡볶이)\단여유사도(냉면).JPG"/>
            <p:cNvPicPr>
              <a:picLocks noChangeAspect="1" noChangeArrowheads="1"/>
            </p:cNvPicPr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1834678" y="2059154"/>
              <a:ext cx="8061325" cy="1819672"/>
            </a:xfrm>
            <a:prstGeom prst="rect">
              <a:avLst/>
            </a:prstGeom>
            <a:noFill/>
          </p:spPr>
        </p:pic>
        <p:pic>
          <p:nvPicPr>
            <p:cNvPr id="2051" name="Picture 3" descr="C:\Users\한주연\Desktop\단여유사도(떡볶이)\단여유사도(떡볶이).JPG"/>
            <p:cNvPicPr>
              <a:picLocks noChangeAspect="1" noChangeArrowheads="1"/>
            </p:cNvPicPr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1872778" y="4063181"/>
              <a:ext cx="8023225" cy="2000024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7"/>
          <p:cNvSpPr txBox="1"/>
          <p:nvPr/>
        </p:nvSpPr>
        <p:spPr>
          <a:xfrm>
            <a:off x="1574836" y="895547"/>
            <a:ext cx="4290505" cy="633896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sz="2800" b="1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Word 2 vec </a:t>
            </a:r>
          </a:p>
        </p:txBody>
      </p:sp>
      <p:cxnSp>
        <p:nvCxnSpPr>
          <p:cNvPr id="5" name="직선 연결선 3"/>
          <p:cNvCxnSpPr/>
          <p:nvPr/>
        </p:nvCxnSpPr>
        <p:spPr>
          <a:xfrm>
            <a:off x="1652715" y="1599938"/>
            <a:ext cx="9197537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텍스트 개체 틀 8"/>
          <p:cNvSpPr txBox="1"/>
          <p:nvPr/>
        </p:nvSpPr>
        <p:spPr>
          <a:xfrm>
            <a:off x="1652715" y="2306471"/>
            <a:ext cx="7492620" cy="3756734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en-US" altLang="ko-KR" sz="200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3" name="제목 2"/>
          <p:cNvSpPr txBox="1"/>
          <p:nvPr/>
        </p:nvSpPr>
        <p:spPr>
          <a:xfrm>
            <a:off x="8225816" y="1160060"/>
            <a:ext cx="2624436" cy="36938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sz="2500" kern="1200" spc="-150">
                <a:solidFill>
                  <a:srgbClr val="F29886"/>
                </a:solidFill>
                <a:latin typeface="Noto Sans CJK KR Bold"/>
                <a:ea typeface="Noto Sans CJK KR Bold"/>
                <a:cs typeface="+mj-cs"/>
              </a:defRPr>
            </a:lvl1pPr>
          </a:lstStyle>
          <a:p>
            <a:pPr algn="ctr">
              <a:lnSpc>
                <a:spcPct val="150000"/>
              </a:lnSpc>
              <a:defRPr/>
            </a:pPr>
            <a:r>
              <a:rPr lang="en-US" altLang="ko-KR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 Crawling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을 활용한 </a:t>
            </a:r>
            <a:r>
              <a:rPr lang="ko-KR" altLang="en-US" sz="1200" b="1" spc="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맛집 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분석</a:t>
            </a:r>
          </a:p>
        </p:txBody>
      </p:sp>
      <p:pic>
        <p:nvPicPr>
          <p:cNvPr id="3074" name="Picture 2" descr="C:\Users\한주연\Desktop\단여유사도(떡볶이)\단여유사도(마라탕).JP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652715" y="1724809"/>
            <a:ext cx="9197537" cy="1715871"/>
          </a:xfrm>
          <a:prstGeom prst="rect">
            <a:avLst/>
          </a:prstGeom>
          <a:noFill/>
        </p:spPr>
      </p:pic>
      <p:pic>
        <p:nvPicPr>
          <p:cNvPr id="3075" name="Picture 3" descr="C:\Users\한주연\Desktop\단여유사도(떡볶이)\단여유사도(마카롱).JPG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652715" y="3565550"/>
            <a:ext cx="9197537" cy="1872942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7"/>
          <p:cNvSpPr txBox="1"/>
          <p:nvPr/>
        </p:nvSpPr>
        <p:spPr>
          <a:xfrm>
            <a:off x="1574835" y="895547"/>
            <a:ext cx="4929203" cy="633896"/>
          </a:xfrm>
          <a:prstGeom prst="rect">
            <a:avLst/>
          </a:prstGeom>
        </p:spPr>
        <p:txBody>
          <a:bodyPr vert="horz" lIns="91440" tIns="45720" rIns="91440" bIns="4572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sz="2800" b="1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t-SNE</a:t>
            </a:r>
            <a:r>
              <a:rPr lang="ko-KR" altLang="en-US" sz="2800" b="1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 </a:t>
            </a:r>
            <a:r>
              <a:rPr lang="en-US" altLang="ko-KR" sz="2800" b="1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– </a:t>
            </a:r>
            <a:r>
              <a:rPr lang="ko-KR" altLang="en-US" sz="2800" b="1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이론 설명</a:t>
            </a:r>
          </a:p>
        </p:txBody>
      </p:sp>
      <p:cxnSp>
        <p:nvCxnSpPr>
          <p:cNvPr id="5" name="직선 연결선 3"/>
          <p:cNvCxnSpPr/>
          <p:nvPr/>
        </p:nvCxnSpPr>
        <p:spPr>
          <a:xfrm>
            <a:off x="1652715" y="1599938"/>
            <a:ext cx="9197537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2"/>
          <p:cNvSpPr txBox="1"/>
          <p:nvPr/>
        </p:nvSpPr>
        <p:spPr>
          <a:xfrm>
            <a:off x="8225816" y="1160060"/>
            <a:ext cx="2624436" cy="36938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sz="2500" kern="1200" spc="-150">
                <a:solidFill>
                  <a:srgbClr val="F29886"/>
                </a:solidFill>
                <a:latin typeface="Noto Sans CJK KR Bold"/>
                <a:ea typeface="Noto Sans CJK KR Bold"/>
                <a:cs typeface="+mj-cs"/>
              </a:defRPr>
            </a:lvl1pPr>
          </a:lstStyle>
          <a:p>
            <a:pPr algn="ctr">
              <a:lnSpc>
                <a:spcPct val="150000"/>
              </a:lnSpc>
              <a:defRPr/>
            </a:pPr>
            <a:r>
              <a:rPr lang="en-US" altLang="ko-KR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 Crawling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을 활용한 </a:t>
            </a:r>
            <a:r>
              <a:rPr lang="ko-KR" altLang="en-US" sz="1200" b="1" spc="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맛집 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분석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1488194" y="2002934"/>
            <a:ext cx="9215612" cy="117651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285600" indent="-285600" algn="l">
              <a:buFont typeface="Arial"/>
              <a:buChar char="•"/>
              <a:defRPr/>
            </a:pPr>
            <a:r>
              <a:rPr sz="2000" b="0" i="0" strike="noStrike">
                <a:solidFill>
                  <a:srgbClr val="666666">
                    <a:alpha val="100000"/>
                  </a:srgbClr>
                </a:solidFill>
                <a:latin typeface="Calibri"/>
                <a:ea typeface="맑은 고딕"/>
                <a:cs typeface="맑은 고딕"/>
              </a:rPr>
              <a:t>t-SNE는 원본 데이터를 가장 잘 표현할 수 있도록 데이터의 차원을 줄이는 방법</a:t>
            </a:r>
          </a:p>
          <a:p>
            <a:pPr marL="285600" indent="-285600" algn="l">
              <a:buFont typeface="Arial"/>
              <a:buChar char="•"/>
              <a:defRPr/>
            </a:pPr>
            <a:r>
              <a:rPr sz="2000" b="0" i="0" strike="noStrike">
                <a:solidFill>
                  <a:srgbClr val="666666">
                    <a:alpha val="100000"/>
                  </a:srgbClr>
                </a:solidFill>
                <a:latin typeface="Calibri"/>
                <a:ea typeface="맑은 고딕"/>
                <a:cs typeface="맑은 고딕"/>
              </a:rPr>
              <a:t>고차원의 데이터를 시각화 하는데 아주 유용하게 사용되는 방법</a:t>
            </a:r>
          </a:p>
          <a:p>
            <a:pPr marL="0" indent="0" algn="l">
              <a:buFont typeface="Arial"/>
              <a:buNone/>
              <a:defRPr/>
            </a:pPr>
            <a:endParaRPr sz="2000" b="0" i="0" strike="noStrike">
              <a:solidFill>
                <a:srgbClr val="666666">
                  <a:alpha val="100000"/>
                </a:srgbClr>
              </a:solidFill>
              <a:latin typeface="Calibri"/>
              <a:ea typeface="맑은 고딕"/>
              <a:cs typeface="맑은 고딕"/>
            </a:endParaRPr>
          </a:p>
          <a:p>
            <a:pPr algn="l">
              <a:defRPr/>
            </a:pPr>
            <a:endParaRPr sz="1090" b="0" i="0" strike="noStrike">
              <a:solidFill>
                <a:srgbClr val="666666">
                  <a:alpha val="100000"/>
                </a:srgbClr>
              </a:solidFill>
              <a:latin typeface="Calibri"/>
              <a:ea typeface="맑은 고딕"/>
              <a:cs typeface="Calibri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921148" y="2828145"/>
            <a:ext cx="8052423" cy="402985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7"/>
          <p:cNvSpPr txBox="1"/>
          <p:nvPr/>
        </p:nvSpPr>
        <p:spPr>
          <a:xfrm>
            <a:off x="1574836" y="895547"/>
            <a:ext cx="3195127" cy="633896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sz="28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t-SNE</a:t>
            </a:r>
            <a:r>
              <a:rPr lang="ko-KR" altLang="en-US" sz="28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 </a:t>
            </a:r>
            <a:r>
              <a:rPr lang="en-US" altLang="ko-KR" sz="28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-</a:t>
            </a:r>
            <a:r>
              <a:rPr lang="ko-KR" altLang="en-US" sz="28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 </a:t>
            </a:r>
            <a:r>
              <a:rPr lang="ko-KR" altLang="en-US" sz="2800" b="1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산점도</a:t>
            </a:r>
            <a:endParaRPr lang="ko-KR" altLang="en-US" sz="2800" b="1" dirty="0">
              <a:solidFill>
                <a:schemeClr val="accent5">
                  <a:lumMod val="60000"/>
                  <a:lumOff val="40000"/>
                </a:schemeClr>
              </a:solidFill>
              <a:latin typeface="+mj-ea"/>
            </a:endParaRPr>
          </a:p>
        </p:txBody>
      </p:sp>
      <p:cxnSp>
        <p:nvCxnSpPr>
          <p:cNvPr id="5" name="직선 연결선 3"/>
          <p:cNvCxnSpPr/>
          <p:nvPr/>
        </p:nvCxnSpPr>
        <p:spPr>
          <a:xfrm>
            <a:off x="1652715" y="1599938"/>
            <a:ext cx="9197537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2"/>
          <p:cNvSpPr txBox="1"/>
          <p:nvPr/>
        </p:nvSpPr>
        <p:spPr>
          <a:xfrm>
            <a:off x="8225816" y="1160060"/>
            <a:ext cx="2624436" cy="36938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sz="2500" kern="1200" spc="-150">
                <a:solidFill>
                  <a:srgbClr val="F29886"/>
                </a:solidFill>
                <a:latin typeface="Noto Sans CJK KR Bold"/>
                <a:ea typeface="Noto Sans CJK KR Bold"/>
                <a:cs typeface="+mj-cs"/>
              </a:defRPr>
            </a:lvl1pPr>
          </a:lstStyle>
          <a:p>
            <a:pPr algn="ctr">
              <a:lnSpc>
                <a:spcPct val="150000"/>
              </a:lnSpc>
              <a:defRPr/>
            </a:pPr>
            <a:r>
              <a:rPr lang="en-US" altLang="ko-KR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 Crawling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을 활용한 </a:t>
            </a:r>
            <a:r>
              <a:rPr lang="ko-KR" altLang="en-US" sz="1200" b="1" spc="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맛집 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분석</a:t>
            </a: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27456" y="1599938"/>
            <a:ext cx="9937087" cy="48686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320770" y="5645791"/>
            <a:ext cx="184727" cy="492443"/>
          </a:xfrm>
          <a:prstGeom prst="rect">
            <a:avLst/>
          </a:prstGeom>
          <a:noFill/>
        </p:spPr>
        <p:txBody>
          <a:bodyPr wrap="none" lIns="91438" tIns="0" rIns="91438" bIns="0">
            <a:spAutoFit/>
          </a:bodyPr>
          <a:lstStyle/>
          <a:p>
            <a:pPr algn="r">
              <a:defRPr/>
            </a:pPr>
            <a:endParaRPr lang="ko-KR" altLang="en-US" sz="3200" b="1">
              <a:solidFill>
                <a:schemeClr val="accent1">
                  <a:lumMod val="60000"/>
                  <a:lumOff val="40000"/>
                </a:schemeClr>
              </a:solidFill>
              <a:latin typeface="나눔바른고딕"/>
              <a:ea typeface="나눔바른고딕"/>
            </a:endParaRPr>
          </a:p>
        </p:txBody>
      </p:sp>
      <p:sp>
        <p:nvSpPr>
          <p:cNvPr id="15" name="순서도: 처리 14"/>
          <p:cNvSpPr/>
          <p:nvPr/>
        </p:nvSpPr>
        <p:spPr>
          <a:xfrm>
            <a:off x="3510304" y="2405172"/>
            <a:ext cx="5171391" cy="2047655"/>
          </a:xfrm>
          <a:prstGeom prst="flowChartProcess">
            <a:avLst/>
          </a:prstGeom>
          <a:noFill/>
          <a:ln w="6350" cap="flat" cmpd="sng" algn="ctr">
            <a:solidFill>
              <a:schemeClr val="dk1"/>
            </a:solidFill>
            <a:prstDash val="sysDot"/>
            <a:miter/>
            <a:headEnd w="med" len="med"/>
            <a:tailEnd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>
              <a:solidFill>
                <a:schemeClr val="dk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636513" y="2616504"/>
            <a:ext cx="4918973" cy="12773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5200" dirty="0">
                <a:solidFill>
                  <a:srgbClr val="A0B4E6"/>
                </a:solidFill>
                <a:latin typeface="나눔고딕 ExtraBold"/>
                <a:ea typeface="나눔고딕 ExtraBold"/>
              </a:rPr>
              <a:t>Q&amp;A</a:t>
            </a:r>
          </a:p>
        </p:txBody>
      </p:sp>
      <p:sp>
        <p:nvSpPr>
          <p:cNvPr id="23" name="순서도: 처리 22"/>
          <p:cNvSpPr/>
          <p:nvPr/>
        </p:nvSpPr>
        <p:spPr>
          <a:xfrm>
            <a:off x="3260271" y="2193841"/>
            <a:ext cx="500066" cy="422663"/>
          </a:xfrm>
          <a:prstGeom prst="flowChartProcess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7"/>
          <p:cNvSpPr txBox="1"/>
          <p:nvPr/>
        </p:nvSpPr>
        <p:spPr>
          <a:xfrm>
            <a:off x="1574836" y="895547"/>
            <a:ext cx="3195127" cy="633896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sz="2800" b="1">
                <a:solidFill>
                  <a:srgbClr val="A0B4E6"/>
                </a:solidFill>
                <a:latin typeface="+mj-ea"/>
              </a:rPr>
              <a:t>Contents</a:t>
            </a:r>
            <a:endParaRPr lang="ko-KR" altLang="en-US" sz="2800" b="1">
              <a:solidFill>
                <a:srgbClr val="A0B4E6"/>
              </a:solidFill>
              <a:latin typeface="+mj-ea"/>
            </a:endParaRPr>
          </a:p>
        </p:txBody>
      </p:sp>
      <p:cxnSp>
        <p:nvCxnSpPr>
          <p:cNvPr id="5" name="직선 연결선 3"/>
          <p:cNvCxnSpPr/>
          <p:nvPr/>
        </p:nvCxnSpPr>
        <p:spPr>
          <a:xfrm>
            <a:off x="1652715" y="1599938"/>
            <a:ext cx="9197537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제목 2"/>
          <p:cNvSpPr txBox="1"/>
          <p:nvPr/>
        </p:nvSpPr>
        <p:spPr>
          <a:xfrm>
            <a:off x="8225816" y="1160060"/>
            <a:ext cx="2624436" cy="36938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sz="2500" kern="1200" spc="-150">
                <a:solidFill>
                  <a:srgbClr val="F29886"/>
                </a:solidFill>
                <a:latin typeface="Noto Sans CJK KR Bold"/>
                <a:ea typeface="Noto Sans CJK KR Bold"/>
                <a:cs typeface="+mj-cs"/>
              </a:defRPr>
            </a:lvl1pPr>
          </a:lstStyle>
          <a:p>
            <a:pPr algn="ctr">
              <a:lnSpc>
                <a:spcPct val="150000"/>
              </a:lnSpc>
              <a:defRPr/>
            </a:pPr>
            <a:r>
              <a:rPr lang="en-US" altLang="ko-KR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 Crawling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을 활용한 </a:t>
            </a:r>
            <a:r>
              <a:rPr lang="ko-KR" altLang="en-US" sz="1200" b="1" spc="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맛집 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분석</a:t>
            </a:r>
          </a:p>
        </p:txBody>
      </p:sp>
      <p:grpSp>
        <p:nvGrpSpPr>
          <p:cNvPr id="17" name="그룹 16"/>
          <p:cNvGrpSpPr/>
          <p:nvPr/>
        </p:nvGrpSpPr>
        <p:grpSpPr>
          <a:xfrm>
            <a:off x="1065851" y="2497564"/>
            <a:ext cx="9583679" cy="3057529"/>
            <a:chOff x="1652715" y="2006236"/>
            <a:chExt cx="9583679" cy="3057529"/>
          </a:xfrm>
        </p:grpSpPr>
        <p:sp>
          <p:nvSpPr>
            <p:cNvPr id="13" name="Oval 12"/>
            <p:cNvSpPr/>
            <p:nvPr/>
          </p:nvSpPr>
          <p:spPr>
            <a:xfrm>
              <a:off x="6251483" y="4043997"/>
              <a:ext cx="1019768" cy="1019768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400"/>
                <a:t>Point</a:t>
              </a:r>
              <a:r>
                <a:rPr lang="en-US"/>
                <a:t> </a:t>
              </a:r>
              <a:r>
                <a:rPr lang="en-US" sz="2400" b="1"/>
                <a:t>04</a:t>
              </a:r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1652715" y="2006236"/>
              <a:ext cx="9583679" cy="3057529"/>
              <a:chOff x="1652715" y="2006236"/>
              <a:chExt cx="9583679" cy="3057529"/>
            </a:xfrm>
          </p:grpSpPr>
          <p:sp>
            <p:nvSpPr>
              <p:cNvPr id="8" name="Oval 7"/>
              <p:cNvSpPr/>
              <p:nvPr/>
            </p:nvSpPr>
            <p:spPr>
              <a:xfrm>
                <a:off x="1652715" y="2006236"/>
                <a:ext cx="1019768" cy="1019768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sz="1400"/>
                  <a:t>Point</a:t>
                </a:r>
                <a:r>
                  <a:rPr lang="en-US"/>
                  <a:t> </a:t>
                </a:r>
                <a:r>
                  <a:rPr lang="en-US" sz="2400" b="1"/>
                  <a:t>01</a:t>
                </a:r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6251483" y="2006236"/>
                <a:ext cx="1019768" cy="1019768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sz="1400"/>
                  <a:t>Point</a:t>
                </a:r>
                <a:r>
                  <a:rPr lang="en-US"/>
                  <a:t> </a:t>
                </a:r>
                <a:r>
                  <a:rPr lang="en-US" sz="2400" b="1"/>
                  <a:t>02</a:t>
                </a:r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1652715" y="4043997"/>
                <a:ext cx="1019768" cy="1019768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sz="1400"/>
                  <a:t>Point</a:t>
                </a:r>
                <a:r>
                  <a:rPr lang="en-US"/>
                  <a:t> </a:t>
                </a:r>
                <a:r>
                  <a:rPr lang="en-US" sz="2400" b="1"/>
                  <a:t>03</a:t>
                </a: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3027325" y="2301501"/>
                <a:ext cx="2765501" cy="47705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2500" dirty="0">
                    <a:solidFill>
                      <a:schemeClr val="dk1"/>
                    </a:solidFill>
                    <a:latin typeface="맑은 고딕" pitchFamily="50" charset="-127"/>
                    <a:ea typeface="맑은 고딕" pitchFamily="50" charset="-127"/>
                  </a:rPr>
                  <a:t>주제 및 선정 이유</a:t>
                </a: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7396881" y="2301501"/>
                <a:ext cx="3839513" cy="47705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2500" dirty="0">
                    <a:solidFill>
                      <a:schemeClr val="dk1"/>
                    </a:solidFill>
                    <a:latin typeface="맑은 고딕" pitchFamily="50" charset="-127"/>
                    <a:ea typeface="맑은 고딕" pitchFamily="50" charset="-127"/>
                  </a:rPr>
                  <a:t>데이터 소개 및 </a:t>
                </a:r>
                <a:r>
                  <a:rPr lang="ko-KR" altLang="en-US" sz="2500" dirty="0" smtClean="0">
                    <a:solidFill>
                      <a:schemeClr val="dk1"/>
                    </a:solidFill>
                    <a:latin typeface="맑은 고딕" pitchFamily="50" charset="-127"/>
                    <a:ea typeface="맑은 고딕" pitchFamily="50" charset="-127"/>
                  </a:rPr>
                  <a:t>수집 방법</a:t>
                </a:r>
                <a:endParaRPr lang="ko-KR" altLang="en-US" sz="2500" dirty="0">
                  <a:solidFill>
                    <a:schemeClr val="dk1"/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2801230" y="4326958"/>
                <a:ext cx="3406702" cy="47705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2500">
                    <a:solidFill>
                      <a:schemeClr val="dk1"/>
                    </a:solidFill>
                    <a:latin typeface="맑은 고딕" pitchFamily="50" charset="-127"/>
                    <a:ea typeface="맑은 고딕" pitchFamily="50" charset="-127"/>
                  </a:rPr>
                  <a:t>예시를 통한 맛집 분석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7888200" y="4360765"/>
                <a:ext cx="2847254" cy="47705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2500">
                    <a:solidFill>
                      <a:schemeClr val="dk1"/>
                    </a:solidFill>
                    <a:latin typeface="맑은 고딕" pitchFamily="50" charset="-127"/>
                    <a:ea typeface="맑은 고딕" pitchFamily="50" charset="-127"/>
                  </a:rPr>
                  <a:t>결과 해석 및 </a:t>
                </a:r>
                <a:r>
                  <a:rPr lang="en-US" altLang="ko-KR" sz="2500">
                    <a:solidFill>
                      <a:schemeClr val="dk1"/>
                    </a:solidFill>
                    <a:latin typeface="맑은 고딕" pitchFamily="50" charset="-127"/>
                    <a:ea typeface="맑은 고딕" pitchFamily="50" charset="-127"/>
                  </a:rPr>
                  <a:t>Q&amp;A</a:t>
                </a:r>
                <a:endParaRPr lang="ko-KR" altLang="en-US" sz="2500">
                  <a:solidFill>
                    <a:schemeClr val="dk1"/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7"/>
          <p:cNvSpPr txBox="1"/>
          <p:nvPr/>
        </p:nvSpPr>
        <p:spPr>
          <a:xfrm>
            <a:off x="1574836" y="895547"/>
            <a:ext cx="3195127" cy="633896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ko-KR" altLang="en-US" sz="2800" b="1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주제 및 선정 이유</a:t>
            </a:r>
          </a:p>
        </p:txBody>
      </p:sp>
      <p:cxnSp>
        <p:nvCxnSpPr>
          <p:cNvPr id="5" name="직선 연결선 3"/>
          <p:cNvCxnSpPr/>
          <p:nvPr/>
        </p:nvCxnSpPr>
        <p:spPr>
          <a:xfrm>
            <a:off x="1652715" y="1599938"/>
            <a:ext cx="9197537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텍스트 개체 틀 8"/>
          <p:cNvSpPr txBox="1"/>
          <p:nvPr/>
        </p:nvSpPr>
        <p:spPr>
          <a:xfrm>
            <a:off x="6313666" y="1709421"/>
            <a:ext cx="4536585" cy="4676389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 sz="2000">
              <a:solidFill>
                <a:srgbClr val="FF0000"/>
              </a:solidFill>
              <a:latin typeface="+mn-ea"/>
            </a:endParaRPr>
          </a:p>
          <a:p>
            <a:pPr lvl="0">
              <a:defRPr/>
            </a:pPr>
            <a:r>
              <a:rPr lang="en-US" altLang="ko-KR" sz="2000">
                <a:solidFill>
                  <a:srgbClr val="3057B9"/>
                </a:solidFill>
                <a:latin typeface="맑은 고딕"/>
                <a:cs typeface="맑은 고딕 Semilight"/>
              </a:rPr>
              <a:t>#</a:t>
            </a:r>
            <a:r>
              <a:rPr lang="ko-KR" altLang="en-US" sz="2000">
                <a:solidFill>
                  <a:srgbClr val="3057B9"/>
                </a:solidFill>
                <a:latin typeface="맑은 고딕"/>
                <a:cs typeface="맑은 고딕 Semilight"/>
              </a:rPr>
              <a:t> 정보화 시대  </a:t>
            </a:r>
            <a:r>
              <a:rPr lang="en-US" altLang="ko-KR" sz="2000">
                <a:solidFill>
                  <a:srgbClr val="3057B9"/>
                </a:solidFill>
                <a:latin typeface="맑은 고딕"/>
                <a:cs typeface="맑은 고딕 Semilight"/>
              </a:rPr>
              <a:t>#</a:t>
            </a:r>
            <a:r>
              <a:rPr lang="ko-KR" altLang="en-US" sz="2000">
                <a:solidFill>
                  <a:srgbClr val="3057B9"/>
                </a:solidFill>
                <a:latin typeface="맑은 고딕"/>
                <a:cs typeface="맑은 고딕 Semilight"/>
              </a:rPr>
              <a:t> </a:t>
            </a:r>
            <a:r>
              <a:rPr lang="en-US" altLang="ko-KR" sz="2000">
                <a:solidFill>
                  <a:srgbClr val="3057B9"/>
                </a:solidFill>
                <a:latin typeface="맑은 고딕"/>
                <a:cs typeface="맑은 고딕 Semilight"/>
              </a:rPr>
              <a:t>SNS</a:t>
            </a:r>
            <a:r>
              <a:rPr lang="ko-KR" altLang="en-US" sz="2000">
                <a:solidFill>
                  <a:schemeClr val="dk1"/>
                </a:solidFill>
                <a:latin typeface="맑은 고딕"/>
                <a:cs typeface="맑은 고딕 Semilight"/>
              </a:rPr>
              <a:t>를 통한 정보검색과 커뮤니케이션 증가</a:t>
            </a:r>
          </a:p>
          <a:p>
            <a:pPr lvl="0">
              <a:defRPr/>
            </a:pPr>
            <a:endParaRPr lang="ko-KR" altLang="en-US" sz="2000">
              <a:solidFill>
                <a:schemeClr val="dk1"/>
              </a:solidFill>
              <a:latin typeface="맑은 고딕"/>
              <a:cs typeface="맑은 고딕 Semilight"/>
            </a:endParaRPr>
          </a:p>
          <a:p>
            <a:pPr lvl="0">
              <a:defRPr/>
            </a:pPr>
            <a:r>
              <a:rPr lang="ko-KR" altLang="en-US" sz="2000">
                <a:solidFill>
                  <a:schemeClr val="dk1"/>
                </a:solidFill>
                <a:latin typeface="맑은 고딕"/>
                <a:cs typeface="맑은 고딕 Semilight"/>
              </a:rPr>
              <a:t>이용자수가 가장 많은 </a:t>
            </a:r>
            <a:r>
              <a:rPr lang="en-US" altLang="ko-KR" sz="2000">
                <a:solidFill>
                  <a:srgbClr val="3057B9"/>
                </a:solidFill>
                <a:latin typeface="맑은 고딕"/>
                <a:cs typeface="맑은 고딕 Semilight"/>
              </a:rPr>
              <a:t>#</a:t>
            </a:r>
            <a:r>
              <a:rPr lang="ko-KR" altLang="en-US" sz="2000">
                <a:solidFill>
                  <a:srgbClr val="3057B9"/>
                </a:solidFill>
                <a:latin typeface="맑은 고딕"/>
                <a:cs typeface="맑은 고딕 Semilight"/>
              </a:rPr>
              <a:t>인스타그램</a:t>
            </a:r>
            <a:r>
              <a:rPr lang="ko-KR" altLang="en-US" sz="2000">
                <a:solidFill>
                  <a:schemeClr val="dk1"/>
                </a:solidFill>
                <a:latin typeface="맑은 고딕"/>
                <a:cs typeface="맑은 고딕 Semilight"/>
              </a:rPr>
              <a:t>을 활용 최근 </a:t>
            </a:r>
            <a:r>
              <a:rPr lang="en-US" altLang="ko-KR" sz="2000">
                <a:solidFill>
                  <a:schemeClr val="dk1"/>
                </a:solidFill>
                <a:latin typeface="맑은 고딕"/>
                <a:cs typeface="맑은 고딕 Semilight"/>
              </a:rPr>
              <a:t>20~30</a:t>
            </a:r>
            <a:r>
              <a:rPr lang="ko-KR" altLang="en-US" sz="2000">
                <a:solidFill>
                  <a:schemeClr val="dk1"/>
                </a:solidFill>
                <a:latin typeface="맑은 고딕"/>
                <a:cs typeface="맑은 고딕 Semilight"/>
              </a:rPr>
              <a:t>대의 관심분야</a:t>
            </a:r>
            <a:r>
              <a:rPr lang="ko-KR" altLang="en-US" sz="2000">
                <a:solidFill>
                  <a:srgbClr val="3057B9"/>
                </a:solidFill>
                <a:latin typeface="맑은 고딕"/>
                <a:cs typeface="맑은 고딕 Semilight"/>
              </a:rPr>
              <a:t> </a:t>
            </a:r>
            <a:r>
              <a:rPr lang="en-US" altLang="ko-KR" sz="2000">
                <a:solidFill>
                  <a:srgbClr val="3057B9"/>
                </a:solidFill>
                <a:latin typeface="맑은 고딕"/>
                <a:cs typeface="맑은 고딕 Semilight"/>
              </a:rPr>
              <a:t>#</a:t>
            </a:r>
            <a:r>
              <a:rPr lang="ko-KR" altLang="en-US" sz="2000">
                <a:solidFill>
                  <a:srgbClr val="3057B9"/>
                </a:solidFill>
                <a:latin typeface="맑은 고딕"/>
                <a:cs typeface="맑은 고딕 Semilight"/>
              </a:rPr>
              <a:t>맛집 </a:t>
            </a:r>
            <a:r>
              <a:rPr lang="ko-KR" altLang="en-US" sz="2000">
                <a:solidFill>
                  <a:schemeClr val="dk1"/>
                </a:solidFill>
                <a:latin typeface="맑은 고딕"/>
                <a:cs typeface="맑은 고딕 Semilight"/>
              </a:rPr>
              <a:t>분석</a:t>
            </a:r>
          </a:p>
          <a:p>
            <a:pPr lvl="0">
              <a:defRPr/>
            </a:pPr>
            <a:endParaRPr lang="en-US" altLang="ko-KR" sz="2000">
              <a:solidFill>
                <a:schemeClr val="dk1"/>
              </a:solidFill>
              <a:latin typeface="맑은 고딕"/>
              <a:cs typeface="맑은 고딕 Semilight"/>
            </a:endParaRPr>
          </a:p>
          <a:p>
            <a:pPr lvl="0">
              <a:defRPr/>
            </a:pPr>
            <a:r>
              <a:rPr lang="en-US" altLang="ko-KR" sz="2000">
                <a:solidFill>
                  <a:schemeClr val="dk1"/>
                </a:solidFill>
                <a:latin typeface="맑은 고딕"/>
                <a:cs typeface="맑은 고딕 Semilight"/>
              </a:rPr>
              <a:t>#</a:t>
            </a:r>
            <a:r>
              <a:rPr lang="ko-KR" altLang="en-US" sz="2000">
                <a:solidFill>
                  <a:schemeClr val="dk1"/>
                </a:solidFill>
                <a:latin typeface="맑은 고딕"/>
                <a:cs typeface="맑은 고딕 Semilight"/>
              </a:rPr>
              <a:t>맛집으로 태그되어있는 게시물중에 광고</a:t>
            </a:r>
            <a:r>
              <a:rPr lang="en-US" altLang="ko-KR" sz="2000">
                <a:solidFill>
                  <a:schemeClr val="dk1"/>
                </a:solidFill>
                <a:latin typeface="맑은 고딕"/>
                <a:cs typeface="맑은 고딕 Semilight"/>
              </a:rPr>
              <a:t>,</a:t>
            </a:r>
            <a:r>
              <a:rPr lang="ko-KR" altLang="en-US" sz="2000">
                <a:solidFill>
                  <a:schemeClr val="dk1"/>
                </a:solidFill>
                <a:latin typeface="맑은 고딕"/>
                <a:cs typeface="맑은 고딕 Semilight"/>
              </a:rPr>
              <a:t> 홍보를 최대한 제거한 정보를 중심으로 리스트를 작성</a:t>
            </a:r>
          </a:p>
        </p:txBody>
      </p:sp>
      <p:sp>
        <p:nvSpPr>
          <p:cNvPr id="13" name="제목 2"/>
          <p:cNvSpPr txBox="1"/>
          <p:nvPr/>
        </p:nvSpPr>
        <p:spPr>
          <a:xfrm>
            <a:off x="8225816" y="1160060"/>
            <a:ext cx="2624436" cy="36938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sz="2500" kern="1200" spc="-150">
                <a:solidFill>
                  <a:srgbClr val="F29886"/>
                </a:solidFill>
                <a:latin typeface="Noto Sans CJK KR Bold"/>
                <a:ea typeface="Noto Sans CJK KR Bold"/>
                <a:cs typeface="+mj-cs"/>
              </a:defRPr>
            </a:lvl1pPr>
          </a:lstStyle>
          <a:p>
            <a:pPr algn="ctr">
              <a:lnSpc>
                <a:spcPct val="150000"/>
              </a:lnSpc>
              <a:defRPr/>
            </a:pPr>
            <a:r>
              <a:rPr lang="en-US" altLang="ko-KR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 Crawling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을 활용한 </a:t>
            </a:r>
            <a:r>
              <a:rPr lang="ko-KR" altLang="en-US" sz="1200" b="1" spc="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맛집 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분석</a:t>
            </a:r>
          </a:p>
        </p:txBody>
      </p:sp>
      <p:grpSp>
        <p:nvGrpSpPr>
          <p:cNvPr id="19" name="그룹 18"/>
          <p:cNvGrpSpPr/>
          <p:nvPr/>
        </p:nvGrpSpPr>
        <p:grpSpPr>
          <a:xfrm>
            <a:off x="1574836" y="1709421"/>
            <a:ext cx="4321366" cy="5148579"/>
            <a:chOff x="1011716" y="1709421"/>
            <a:chExt cx="4321366" cy="5148579"/>
          </a:xfrm>
        </p:grpSpPr>
        <p:pic>
          <p:nvPicPr>
            <p:cNvPr id="16" name="그림 15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1011716" y="1709421"/>
              <a:ext cx="4321366" cy="5148579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1574834" y="2191845"/>
              <a:ext cx="1264053" cy="358950"/>
            </a:xfrm>
            <a:prstGeom prst="rect">
              <a:avLst/>
            </a:prstGeom>
            <a:solidFill>
              <a:schemeClr val="lt1"/>
            </a:solidFill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/>
                <a:t>team_shin</a:t>
              </a:r>
            </a:p>
          </p:txBody>
        </p:sp>
        <p:pic>
          <p:nvPicPr>
            <p:cNvPr id="18" name="그림 17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011716" y="2550794"/>
              <a:ext cx="4321366" cy="3835015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7"/>
          <p:cNvSpPr txBox="1"/>
          <p:nvPr/>
        </p:nvSpPr>
        <p:spPr>
          <a:xfrm>
            <a:off x="1574836" y="895547"/>
            <a:ext cx="5153510" cy="633896"/>
          </a:xfrm>
          <a:prstGeom prst="rect">
            <a:avLst/>
          </a:prstGeom>
        </p:spPr>
        <p:txBody>
          <a:bodyPr vert="horz" lIns="91440" tIns="45720" rIns="91440" bIns="4572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ko-KR" altLang="en-US" sz="28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데이터 소개 및 </a:t>
            </a:r>
            <a:r>
              <a:rPr lang="ko-KR" altLang="en-US" sz="2800" b="1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수집 방법</a:t>
            </a:r>
            <a:endParaRPr lang="ko-KR" altLang="en-US" sz="2800" b="1" dirty="0">
              <a:solidFill>
                <a:schemeClr val="accent5">
                  <a:lumMod val="60000"/>
                  <a:lumOff val="40000"/>
                </a:schemeClr>
              </a:solidFill>
              <a:latin typeface="+mj-ea"/>
            </a:endParaRPr>
          </a:p>
        </p:txBody>
      </p:sp>
      <p:cxnSp>
        <p:nvCxnSpPr>
          <p:cNvPr id="5" name="직선 연결선 3"/>
          <p:cNvCxnSpPr/>
          <p:nvPr/>
        </p:nvCxnSpPr>
        <p:spPr>
          <a:xfrm>
            <a:off x="1652715" y="1599938"/>
            <a:ext cx="9197537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 descr="인스타로고.JPG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381808" y="2250358"/>
            <a:ext cx="2685225" cy="2790299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11" name="텍스트 개체 틀 8"/>
          <p:cNvSpPr txBox="1"/>
          <p:nvPr/>
        </p:nvSpPr>
        <p:spPr>
          <a:xfrm>
            <a:off x="4067034" y="1910687"/>
            <a:ext cx="7492620" cy="4024440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altLang="ko-KR" sz="2000" dirty="0">
                <a:solidFill>
                  <a:schemeClr val="dk1"/>
                </a:solidFill>
                <a:latin typeface="+mn-ea"/>
              </a:rPr>
              <a:t>#</a:t>
            </a:r>
            <a:r>
              <a:rPr lang="ko-KR" altLang="en-US" sz="2000" dirty="0">
                <a:solidFill>
                  <a:schemeClr val="dk1"/>
                </a:solidFill>
                <a:latin typeface="+mn-ea"/>
              </a:rPr>
              <a:t>데이터 수집</a:t>
            </a:r>
          </a:p>
          <a:p>
            <a:pPr lvl="0">
              <a:defRPr/>
            </a:pPr>
            <a:r>
              <a:rPr lang="ko-KR" altLang="en-US" sz="2000" dirty="0" err="1">
                <a:solidFill>
                  <a:schemeClr val="dk1"/>
                </a:solidFill>
                <a:latin typeface="+mn-ea"/>
              </a:rPr>
              <a:t>인스타그램</a:t>
            </a:r>
            <a:r>
              <a:rPr lang="ko-KR" altLang="en-US" sz="2000" dirty="0">
                <a:solidFill>
                  <a:schemeClr val="dk1"/>
                </a:solidFill>
                <a:latin typeface="+mn-ea"/>
              </a:rPr>
              <a:t> 실시간 정보를 수집</a:t>
            </a:r>
          </a:p>
          <a:p>
            <a:pPr lvl="0">
              <a:defRPr/>
            </a:pPr>
            <a:endParaRPr lang="en-US" altLang="ko-KR" sz="2000" dirty="0">
              <a:solidFill>
                <a:srgbClr val="FF0000"/>
              </a:solidFill>
              <a:latin typeface="+mn-ea"/>
            </a:endParaRPr>
          </a:p>
          <a:p>
            <a:pPr lvl="0">
              <a:defRPr/>
            </a:pPr>
            <a:r>
              <a:rPr lang="en-US" altLang="ko-KR" sz="2000" b="1" dirty="0">
                <a:solidFill>
                  <a:schemeClr val="dk1"/>
                </a:solidFill>
                <a:latin typeface="+mn-ea"/>
              </a:rPr>
              <a:t>#Crawling</a:t>
            </a:r>
          </a:p>
          <a:p>
            <a:pPr lvl="0">
              <a:defRPr/>
            </a:pPr>
            <a:r>
              <a:rPr lang="ko-KR" altLang="en-US" sz="2000" dirty="0">
                <a:solidFill>
                  <a:schemeClr val="dk1"/>
                </a:solidFill>
                <a:latin typeface="+mn-ea"/>
              </a:rPr>
              <a:t>비정형적인 데이터를 수집하기 위해 </a:t>
            </a:r>
            <a:r>
              <a:rPr lang="ko-KR" altLang="en-US" sz="2000" dirty="0" err="1">
                <a:solidFill>
                  <a:schemeClr val="dk1"/>
                </a:solidFill>
                <a:latin typeface="+mn-ea"/>
              </a:rPr>
              <a:t>파이썬</a:t>
            </a:r>
            <a:r>
              <a:rPr lang="ko-KR" altLang="en-US" sz="2000" dirty="0">
                <a:solidFill>
                  <a:schemeClr val="dk1"/>
                </a:solidFill>
                <a:latin typeface="+mn-ea"/>
              </a:rPr>
              <a:t> 언어로 </a:t>
            </a:r>
            <a:r>
              <a:rPr lang="en-US" altLang="ko-KR" sz="2000" dirty="0">
                <a:solidFill>
                  <a:schemeClr val="dk1"/>
                </a:solidFill>
                <a:latin typeface="+mn-ea"/>
              </a:rPr>
              <a:t>Crawler</a:t>
            </a:r>
            <a:r>
              <a:rPr lang="ko-KR" altLang="en-US" sz="2000" dirty="0">
                <a:solidFill>
                  <a:schemeClr val="dk1"/>
                </a:solidFill>
                <a:latin typeface="+mn-ea"/>
              </a:rPr>
              <a:t>구축</a:t>
            </a:r>
          </a:p>
          <a:p>
            <a:pPr lvl="0">
              <a:defRPr/>
            </a:pPr>
            <a:r>
              <a:rPr lang="en-US" altLang="ko-KR" sz="2000" dirty="0">
                <a:solidFill>
                  <a:schemeClr val="dk1"/>
                </a:solidFill>
                <a:latin typeface="+mn-ea"/>
              </a:rPr>
              <a:t>Crawler</a:t>
            </a:r>
            <a:r>
              <a:rPr lang="ko-KR" altLang="en-US" sz="2000" dirty="0">
                <a:solidFill>
                  <a:schemeClr val="dk1"/>
                </a:solidFill>
                <a:latin typeface="+mn-ea"/>
              </a:rPr>
              <a:t>는 파이썬의 </a:t>
            </a:r>
            <a:r>
              <a:rPr lang="en-US" altLang="ko-KR" sz="2000" dirty="0">
                <a:solidFill>
                  <a:schemeClr val="dk1"/>
                </a:solidFill>
                <a:latin typeface="+mn-ea"/>
              </a:rPr>
              <a:t>Selenium</a:t>
            </a:r>
            <a:r>
              <a:rPr lang="ko-KR" altLang="en-US" sz="2000" dirty="0">
                <a:solidFill>
                  <a:schemeClr val="dk1"/>
                </a:solidFill>
                <a:latin typeface="+mn-ea"/>
              </a:rPr>
              <a:t>을 이용한 가상의 크롬 브라우저를 통해 검색어와 </a:t>
            </a:r>
            <a:r>
              <a:rPr lang="ko-KR" altLang="en-US" sz="2000">
                <a:solidFill>
                  <a:schemeClr val="dk1"/>
                </a:solidFill>
                <a:latin typeface="+mn-ea"/>
              </a:rPr>
              <a:t>관련된 </a:t>
            </a:r>
            <a:r>
              <a:rPr lang="ko-KR" altLang="en-US" sz="2000" smtClean="0">
                <a:solidFill>
                  <a:schemeClr val="dk1"/>
                </a:solidFill>
                <a:latin typeface="+mn-ea"/>
              </a:rPr>
              <a:t>게시물들 내용을 </a:t>
            </a:r>
            <a:r>
              <a:rPr lang="en-US" altLang="ko-KR" sz="2000" dirty="0" smtClean="0">
                <a:solidFill>
                  <a:schemeClr val="dk1"/>
                </a:solidFill>
                <a:latin typeface="+mn-ea"/>
              </a:rPr>
              <a:t>DB</a:t>
            </a:r>
            <a:r>
              <a:rPr lang="ko-KR" altLang="en-US" sz="2000" dirty="0" smtClean="0">
                <a:solidFill>
                  <a:schemeClr val="dk1"/>
                </a:solidFill>
                <a:latin typeface="+mn-ea"/>
              </a:rPr>
              <a:t>에 저장한다</a:t>
            </a:r>
            <a:r>
              <a:rPr lang="en-US" altLang="ko-KR" sz="2000" dirty="0" smtClean="0">
                <a:solidFill>
                  <a:schemeClr val="dk1"/>
                </a:solidFill>
                <a:latin typeface="+mn-ea"/>
              </a:rPr>
              <a:t>.</a:t>
            </a:r>
            <a:endParaRPr lang="en-US" altLang="ko-KR" sz="2000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4" name="제목 2"/>
          <p:cNvSpPr txBox="1"/>
          <p:nvPr/>
        </p:nvSpPr>
        <p:spPr>
          <a:xfrm>
            <a:off x="8225816" y="1160060"/>
            <a:ext cx="2624436" cy="36938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sz="2500" kern="1200" spc="-150">
                <a:solidFill>
                  <a:srgbClr val="F29886"/>
                </a:solidFill>
                <a:latin typeface="Noto Sans CJK KR Bold"/>
                <a:ea typeface="Noto Sans CJK KR Bold"/>
                <a:cs typeface="+mj-cs"/>
              </a:defRPr>
            </a:lvl1pPr>
          </a:lstStyle>
          <a:p>
            <a:pPr algn="ctr">
              <a:lnSpc>
                <a:spcPct val="150000"/>
              </a:lnSpc>
              <a:defRPr/>
            </a:pPr>
            <a:r>
              <a:rPr lang="en-US" altLang="ko-KR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 Crawling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을 활용한 </a:t>
            </a:r>
            <a:r>
              <a:rPr lang="ko-KR" altLang="en-US" sz="1200" b="1" spc="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맛집 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분석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7"/>
          <p:cNvSpPr txBox="1"/>
          <p:nvPr/>
        </p:nvSpPr>
        <p:spPr>
          <a:xfrm>
            <a:off x="1574836" y="1047947"/>
            <a:ext cx="4448014" cy="633896"/>
          </a:xfrm>
          <a:prstGeom prst="rect">
            <a:avLst/>
          </a:prstGeom>
        </p:spPr>
        <p:txBody>
          <a:bodyPr vert="horz" lIns="91440" tIns="45720" rIns="91440" bIns="4572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ko-KR" altLang="en-US" sz="4000" b="1">
                <a:solidFill>
                  <a:schemeClr val="accent5">
                    <a:lumMod val="60000"/>
                    <a:lumOff val="40000"/>
                  </a:schemeClr>
                </a:solidFill>
              </a:rPr>
              <a:t>예시를 통한 맛집 분석 과정</a:t>
            </a:r>
          </a:p>
          <a:p>
            <a:pPr lvl="0">
              <a:defRPr/>
            </a:pPr>
            <a:endParaRPr lang="ko-KR" altLang="en-US" sz="2800" b="1">
              <a:solidFill>
                <a:schemeClr val="accent5">
                  <a:lumMod val="60000"/>
                  <a:lumOff val="40000"/>
                </a:schemeClr>
              </a:solidFill>
              <a:latin typeface="+mj-ea"/>
            </a:endParaRPr>
          </a:p>
        </p:txBody>
      </p:sp>
      <p:cxnSp>
        <p:nvCxnSpPr>
          <p:cNvPr id="5" name="직선 연결선 3"/>
          <p:cNvCxnSpPr/>
          <p:nvPr/>
        </p:nvCxnSpPr>
        <p:spPr>
          <a:xfrm>
            <a:off x="1652715" y="1599938"/>
            <a:ext cx="9197537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1611771" y="2762716"/>
            <a:ext cx="9021024" cy="2106106"/>
            <a:chOff x="1652715" y="3486060"/>
            <a:chExt cx="9021024" cy="2106106"/>
          </a:xfrm>
        </p:grpSpPr>
        <p:sp>
          <p:nvSpPr>
            <p:cNvPr id="2" name="Oval 1"/>
            <p:cNvSpPr/>
            <p:nvPr/>
          </p:nvSpPr>
          <p:spPr>
            <a:xfrm>
              <a:off x="3957688" y="3486060"/>
              <a:ext cx="2106106" cy="2106106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900" b="1" dirty="0" smtClean="0">
                  <a:solidFill>
                    <a:schemeClr val="tx1"/>
                  </a:solidFill>
                </a:rPr>
                <a:t>데이터</a:t>
              </a:r>
              <a:endParaRPr lang="en-US" altLang="ko-KR" sz="1900" b="1" dirty="0" smtClean="0">
                <a:solidFill>
                  <a:schemeClr val="tx1"/>
                </a:solidFill>
              </a:endParaRPr>
            </a:p>
            <a:p>
              <a:pPr algn="ctr">
                <a:defRPr/>
              </a:pPr>
              <a:r>
                <a:rPr lang="ko-KR" altLang="en-US" sz="1900" b="1" dirty="0" smtClean="0">
                  <a:solidFill>
                    <a:schemeClr val="tx1"/>
                  </a:solidFill>
                </a:rPr>
                <a:t>전처리</a:t>
              </a:r>
              <a:endParaRPr lang="ko-KR" altLang="en-US" sz="1900" b="1" dirty="0">
                <a:solidFill>
                  <a:schemeClr val="tx1"/>
                </a:solidFill>
              </a:endParaRPr>
            </a:p>
          </p:txBody>
        </p:sp>
        <p:sp>
          <p:nvSpPr>
            <p:cNvPr id="7" name="Oval 6"/>
            <p:cNvSpPr/>
            <p:nvPr/>
          </p:nvSpPr>
          <p:spPr>
            <a:xfrm>
              <a:off x="6262661" y="3486060"/>
              <a:ext cx="2106106" cy="2106106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sz="1900" b="1" smtClean="0">
                  <a:solidFill>
                    <a:schemeClr val="tx1"/>
                  </a:solidFill>
                </a:rPr>
                <a:t>Word2vec</a:t>
              </a:r>
              <a:r>
                <a:rPr lang="ko-KR" altLang="en-US" sz="1900" b="1" dirty="0">
                  <a:solidFill>
                    <a:schemeClr val="tx1"/>
                  </a:solidFill>
                </a:rPr>
                <a:t> </a:t>
              </a:r>
              <a:r>
                <a:rPr lang="ko-KR" altLang="en-US" sz="1900" b="1" dirty="0" smtClean="0">
                  <a:solidFill>
                    <a:schemeClr val="tx1"/>
                  </a:solidFill>
                </a:rPr>
                <a:t>학습</a:t>
              </a:r>
              <a:endParaRPr lang="en-US" altLang="ko-KR" sz="1900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8567633" y="3486060"/>
              <a:ext cx="2106106" cy="2106106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sz="1900" b="1" dirty="0" smtClean="0">
                  <a:solidFill>
                    <a:schemeClr val="tx1"/>
                  </a:solidFill>
                </a:rPr>
                <a:t>t-SNE</a:t>
              </a:r>
            </a:p>
            <a:p>
              <a:pPr algn="ctr">
                <a:defRPr/>
              </a:pPr>
              <a:r>
                <a:rPr lang="ko-KR" altLang="en-US" sz="1900" b="1" dirty="0" smtClean="0">
                  <a:solidFill>
                    <a:schemeClr val="tx1"/>
                  </a:solidFill>
                </a:rPr>
                <a:t>시각화</a:t>
              </a:r>
              <a:endParaRPr lang="en-US" altLang="ko-KR" sz="1900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652715" y="3486060"/>
              <a:ext cx="2106106" cy="2106106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900" b="1" dirty="0">
                  <a:solidFill>
                    <a:schemeClr val="tx1"/>
                  </a:solidFill>
                </a:rPr>
                <a:t>전체 </a:t>
              </a:r>
              <a:r>
                <a:rPr lang="ko-KR" altLang="en-US" sz="1900" b="1" dirty="0" smtClean="0">
                  <a:solidFill>
                    <a:schemeClr val="tx1"/>
                  </a:solidFill>
                </a:rPr>
                <a:t>게시물</a:t>
              </a:r>
              <a:endParaRPr lang="en-US" altLang="ko-KR" sz="1900" b="1" dirty="0" smtClean="0">
                <a:solidFill>
                  <a:schemeClr val="tx1"/>
                </a:solidFill>
              </a:endParaRPr>
            </a:p>
            <a:p>
              <a:pPr algn="ctr">
                <a:defRPr/>
              </a:pPr>
              <a:r>
                <a:rPr lang="en-US" altLang="ko-KR" sz="1900" b="1" dirty="0" smtClean="0">
                  <a:solidFill>
                    <a:schemeClr val="tx1"/>
                  </a:solidFill>
                </a:rPr>
                <a:t>DB </a:t>
              </a:r>
              <a:r>
                <a:rPr lang="ko-KR" altLang="en-US" sz="1900" b="1" dirty="0" smtClean="0">
                  <a:solidFill>
                    <a:schemeClr val="tx1"/>
                  </a:solidFill>
                </a:rPr>
                <a:t>추출</a:t>
              </a:r>
              <a:endParaRPr lang="ko-KR" altLang="en-US" sz="19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11" name="제목 2"/>
          <p:cNvSpPr txBox="1"/>
          <p:nvPr/>
        </p:nvSpPr>
        <p:spPr>
          <a:xfrm>
            <a:off x="8225816" y="1160060"/>
            <a:ext cx="2624436" cy="36938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sz="2500" kern="1200" spc="-150">
                <a:solidFill>
                  <a:srgbClr val="F29886"/>
                </a:solidFill>
                <a:latin typeface="Noto Sans CJK KR Bold"/>
                <a:ea typeface="Noto Sans CJK KR Bold"/>
                <a:cs typeface="+mj-cs"/>
              </a:defRPr>
            </a:lvl1pPr>
          </a:lstStyle>
          <a:p>
            <a:pPr algn="ctr">
              <a:lnSpc>
                <a:spcPct val="150000"/>
              </a:lnSpc>
              <a:defRPr/>
            </a:pPr>
            <a:r>
              <a:rPr lang="en-US" altLang="ko-KR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 Crawling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을 활용한 </a:t>
            </a:r>
            <a:r>
              <a:rPr lang="ko-KR" altLang="en-US" sz="1200" b="1" spc="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맛집 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분석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1.png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356473" y="1665331"/>
            <a:ext cx="7241428" cy="1580875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356473" y="3246206"/>
            <a:ext cx="7241428" cy="3482017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22" name="그림 21" descr="7.png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880100" y="2513956"/>
            <a:ext cx="4276168" cy="4344044"/>
          </a:xfrm>
          <a:prstGeom prst="rect">
            <a:avLst/>
          </a:prstGeom>
        </p:spPr>
      </p:pic>
      <p:sp>
        <p:nvSpPr>
          <p:cNvPr id="4" name="제목 7"/>
          <p:cNvSpPr txBox="1"/>
          <p:nvPr/>
        </p:nvSpPr>
        <p:spPr>
          <a:xfrm>
            <a:off x="1574836" y="895547"/>
            <a:ext cx="5153510" cy="633896"/>
          </a:xfrm>
          <a:prstGeom prst="rect">
            <a:avLst/>
          </a:prstGeom>
        </p:spPr>
        <p:txBody>
          <a:bodyPr vert="horz" lIns="91440" tIns="45720" rIns="91440" bIns="4572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ko-KR" altLang="en-US" sz="2800" b="1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예시를 통한 맛집 분석과정</a:t>
            </a:r>
          </a:p>
        </p:txBody>
      </p:sp>
      <p:cxnSp>
        <p:nvCxnSpPr>
          <p:cNvPr id="5" name="직선 연결선 3"/>
          <p:cNvCxnSpPr/>
          <p:nvPr/>
        </p:nvCxnSpPr>
        <p:spPr>
          <a:xfrm>
            <a:off x="1652715" y="1599938"/>
            <a:ext cx="9197537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/>
          <p:nvPr/>
        </p:nvSpPr>
        <p:spPr>
          <a:xfrm>
            <a:off x="8310657" y="1160060"/>
            <a:ext cx="2624436" cy="36938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sz="2500" kern="1200" spc="-150">
                <a:solidFill>
                  <a:srgbClr val="F29886"/>
                </a:solidFill>
                <a:latin typeface="Noto Sans CJK KR Bold"/>
                <a:ea typeface="Noto Sans CJK KR Bold"/>
                <a:cs typeface="+mj-cs"/>
              </a:defRPr>
            </a:lvl1pPr>
          </a:lstStyle>
          <a:p>
            <a:pPr algn="ctr">
              <a:lnSpc>
                <a:spcPct val="150000"/>
              </a:lnSpc>
              <a:defRPr/>
            </a:pPr>
            <a:r>
              <a:rPr lang="en-US" altLang="ko-KR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 Crawling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을 활용한 </a:t>
            </a:r>
            <a:r>
              <a:rPr lang="ko-KR" altLang="en-US" sz="1200" b="1" spc="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맛집 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분석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400550" y="1831459"/>
            <a:ext cx="401574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chemeClr val="dk1"/>
                </a:solidFill>
              </a:rPr>
              <a:t># selenium</a:t>
            </a:r>
            <a:r>
              <a:rPr lang="ko-KR" altLang="en-US">
                <a:solidFill>
                  <a:schemeClr val="dk1"/>
                </a:solidFill>
              </a:rPr>
              <a:t>을 활용해 웹 페이지 </a:t>
            </a:r>
            <a:r>
              <a:rPr lang="en-US" altLang="ko-KR">
                <a:solidFill>
                  <a:schemeClr val="dk1"/>
                </a:solidFill>
              </a:rPr>
              <a:t>crawling</a:t>
            </a:r>
            <a:endParaRPr lang="ko-KR" altLang="en-US">
              <a:solidFill>
                <a:schemeClr val="dk1"/>
              </a:solidFill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5880100" y="2755900"/>
            <a:ext cx="3721100" cy="304800"/>
          </a:xfrm>
          <a:prstGeom prst="roundRect">
            <a:avLst>
              <a:gd name="adj" fmla="val 16667"/>
            </a:avLst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027" name="직선 화살표 연결선 1026"/>
          <p:cNvCxnSpPr/>
          <p:nvPr/>
        </p:nvCxnSpPr>
        <p:spPr>
          <a:xfrm flipV="1">
            <a:off x="4400550" y="3060700"/>
            <a:ext cx="1479549" cy="477783"/>
          </a:xfrm>
          <a:prstGeom prst="straightConnector1">
            <a:avLst/>
          </a:prstGeom>
          <a:ln w="12700">
            <a:solidFill>
              <a:srgbClr val="0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7"/>
          <p:cNvSpPr txBox="1"/>
          <p:nvPr/>
        </p:nvSpPr>
        <p:spPr>
          <a:xfrm>
            <a:off x="1574836" y="895547"/>
            <a:ext cx="5153510" cy="633896"/>
          </a:xfrm>
          <a:prstGeom prst="rect">
            <a:avLst/>
          </a:prstGeom>
        </p:spPr>
        <p:txBody>
          <a:bodyPr vert="horz" lIns="91440" tIns="45720" rIns="91440" bIns="4572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ko-KR" altLang="en-US" sz="2800" b="1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예시를 통한 맛집 분석과정</a:t>
            </a:r>
          </a:p>
        </p:txBody>
      </p:sp>
      <p:cxnSp>
        <p:nvCxnSpPr>
          <p:cNvPr id="5" name="직선 연결선 3"/>
          <p:cNvCxnSpPr/>
          <p:nvPr/>
        </p:nvCxnSpPr>
        <p:spPr>
          <a:xfrm>
            <a:off x="1652715" y="1599938"/>
            <a:ext cx="9197537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/>
          <p:nvPr/>
        </p:nvSpPr>
        <p:spPr>
          <a:xfrm>
            <a:off x="8310657" y="1160060"/>
            <a:ext cx="2624436" cy="36938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sz="2500" kern="1200" spc="-150">
                <a:solidFill>
                  <a:srgbClr val="F29886"/>
                </a:solidFill>
                <a:latin typeface="Noto Sans CJK KR Bold"/>
                <a:ea typeface="Noto Sans CJK KR Bold"/>
                <a:cs typeface="+mj-cs"/>
              </a:defRPr>
            </a:lvl1pPr>
          </a:lstStyle>
          <a:p>
            <a:pPr algn="ctr">
              <a:lnSpc>
                <a:spcPct val="150000"/>
              </a:lnSpc>
              <a:defRPr/>
            </a:pPr>
            <a:r>
              <a:rPr lang="en-US" altLang="ko-KR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 Crawling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을 활용한 </a:t>
            </a:r>
            <a:r>
              <a:rPr lang="ko-KR" altLang="en-US" sz="1200" b="1" spc="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맛집 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분석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35094" y="2049517"/>
            <a:ext cx="4050862" cy="366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#</a:t>
            </a:r>
            <a:r>
              <a:rPr lang="ko-KR" altLang="en-US"/>
              <a:t>크롬드라이버 경로 설정</a:t>
            </a:r>
          </a:p>
        </p:txBody>
      </p:sp>
      <p:pic>
        <p:nvPicPr>
          <p:cNvPr id="3074" name="Picture 2" descr="C:\Users\한주연\Desktop\데마\힝\1.크롤러사진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25821" y="1653726"/>
            <a:ext cx="7467600" cy="5258062"/>
          </a:xfrm>
          <a:prstGeom prst="rect">
            <a:avLst/>
          </a:prstGeom>
          <a:noFill/>
        </p:spPr>
      </p:pic>
      <p:grpSp>
        <p:nvGrpSpPr>
          <p:cNvPr id="17" name="그룹 16"/>
          <p:cNvGrpSpPr/>
          <p:nvPr/>
        </p:nvGrpSpPr>
        <p:grpSpPr>
          <a:xfrm>
            <a:off x="7125309" y="1858125"/>
            <a:ext cx="4972772" cy="606044"/>
            <a:chOff x="7206840" y="3626785"/>
            <a:chExt cx="5052395" cy="693695"/>
          </a:xfrm>
        </p:grpSpPr>
        <p:pic>
          <p:nvPicPr>
            <p:cNvPr id="3075" name="Picture 3" descr="C:\Users\한주연\Desktop\데마\힝\2.검색어입력.JP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7206840" y="3626785"/>
              <a:ext cx="5038948" cy="342403"/>
            </a:xfrm>
            <a:prstGeom prst="rect">
              <a:avLst/>
            </a:prstGeom>
            <a:noFill/>
          </p:spPr>
        </p:pic>
        <p:pic>
          <p:nvPicPr>
            <p:cNvPr id="3076" name="Picture 4" descr="C:\Users\한주연\Desktop\데마\힝\3.게시물수입력.JPG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7220287" y="3977117"/>
              <a:ext cx="5038948" cy="343363"/>
            </a:xfrm>
            <a:prstGeom prst="rect">
              <a:avLst/>
            </a:prstGeom>
            <a:noFill/>
          </p:spPr>
        </p:pic>
      </p:grpSp>
      <p:sp>
        <p:nvSpPr>
          <p:cNvPr id="18" name="TextBox 17"/>
          <p:cNvSpPr txBox="1"/>
          <p:nvPr/>
        </p:nvSpPr>
        <p:spPr>
          <a:xfrm>
            <a:off x="3608315" y="1879712"/>
            <a:ext cx="4050862" cy="366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dirty="0"/>
              <a:t>#</a:t>
            </a:r>
            <a:r>
              <a:rPr lang="ko-KR" altLang="en-US" dirty="0"/>
              <a:t>크롬드라이버 경로 설정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7327" y="2471096"/>
            <a:ext cx="2132362" cy="6747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7"/>
          <p:cNvSpPr txBox="1"/>
          <p:nvPr/>
        </p:nvSpPr>
        <p:spPr>
          <a:xfrm>
            <a:off x="1574836" y="895547"/>
            <a:ext cx="5153510" cy="633896"/>
          </a:xfrm>
          <a:prstGeom prst="rect">
            <a:avLst/>
          </a:prstGeom>
        </p:spPr>
        <p:txBody>
          <a:bodyPr vert="horz" lIns="91440" tIns="45720" rIns="91440" bIns="4572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ko-KR" altLang="en-US" sz="2800" b="1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예시를 통한 맛집 분석과정</a:t>
            </a:r>
          </a:p>
        </p:txBody>
      </p:sp>
      <p:cxnSp>
        <p:nvCxnSpPr>
          <p:cNvPr id="5" name="직선 연결선 3"/>
          <p:cNvCxnSpPr/>
          <p:nvPr/>
        </p:nvCxnSpPr>
        <p:spPr>
          <a:xfrm>
            <a:off x="1652715" y="1599938"/>
            <a:ext cx="9197537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/>
          <p:nvPr/>
        </p:nvSpPr>
        <p:spPr>
          <a:xfrm>
            <a:off x="8310657" y="1160060"/>
            <a:ext cx="2624436" cy="36938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sz="2500" kern="1200" spc="-150">
                <a:solidFill>
                  <a:srgbClr val="F29886"/>
                </a:solidFill>
                <a:latin typeface="Noto Sans CJK KR Bold"/>
                <a:ea typeface="Noto Sans CJK KR Bold"/>
                <a:cs typeface="+mj-cs"/>
              </a:defRPr>
            </a:lvl1pPr>
          </a:lstStyle>
          <a:p>
            <a:pPr algn="ctr">
              <a:lnSpc>
                <a:spcPct val="150000"/>
              </a:lnSpc>
              <a:defRPr/>
            </a:pPr>
            <a:r>
              <a:rPr lang="en-US" altLang="ko-KR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 Crawling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을 활용한 </a:t>
            </a:r>
            <a:r>
              <a:rPr lang="ko-KR" altLang="en-US" sz="1200" b="1" spc="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맛집 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분석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812" y="1670434"/>
            <a:ext cx="8057341" cy="49521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7"/>
          <p:cNvSpPr txBox="1"/>
          <p:nvPr/>
        </p:nvSpPr>
        <p:spPr>
          <a:xfrm>
            <a:off x="1574836" y="895547"/>
            <a:ext cx="5153510" cy="633896"/>
          </a:xfrm>
          <a:prstGeom prst="rect">
            <a:avLst/>
          </a:prstGeom>
        </p:spPr>
        <p:txBody>
          <a:bodyPr vert="horz" lIns="91440" tIns="45720" rIns="91440" bIns="4572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ko-KR" altLang="en-US" sz="2800" b="1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</a:rPr>
              <a:t>예시를 통한 맛집 분석과정</a:t>
            </a:r>
          </a:p>
        </p:txBody>
      </p:sp>
      <p:cxnSp>
        <p:nvCxnSpPr>
          <p:cNvPr id="5" name="직선 연결선 3"/>
          <p:cNvCxnSpPr/>
          <p:nvPr/>
        </p:nvCxnSpPr>
        <p:spPr>
          <a:xfrm>
            <a:off x="1652715" y="1599938"/>
            <a:ext cx="9197537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/>
          <p:nvPr/>
        </p:nvSpPr>
        <p:spPr>
          <a:xfrm>
            <a:off x="8310657" y="1160060"/>
            <a:ext cx="2624436" cy="36938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sz="2500" kern="1200" spc="-150">
                <a:solidFill>
                  <a:srgbClr val="F29886"/>
                </a:solidFill>
                <a:latin typeface="Noto Sans CJK KR Bold"/>
                <a:ea typeface="Noto Sans CJK KR Bold"/>
                <a:cs typeface="+mj-cs"/>
              </a:defRPr>
            </a:lvl1pPr>
          </a:lstStyle>
          <a:p>
            <a:pPr algn="ctr">
              <a:lnSpc>
                <a:spcPct val="150000"/>
              </a:lnSpc>
              <a:defRPr/>
            </a:pPr>
            <a:r>
              <a:rPr lang="en-US" altLang="ko-KR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 Crawling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을 활용한 </a:t>
            </a:r>
            <a:r>
              <a:rPr lang="ko-KR" altLang="en-US" sz="1200" b="1" spc="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맛집 </a:t>
            </a:r>
            <a:r>
              <a:rPr lang="ko-KR" altLang="en-US" sz="1200" b="1" spc="0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분석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4742" y="1670434"/>
            <a:ext cx="5730240" cy="4913246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863" y="3118776"/>
            <a:ext cx="4843879" cy="123822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MS PGothic"/>
        <a:font script="Hang" typeface="맑은 고딕"/>
        <a:font script="Hans" typeface="SimSun"/>
        <a:font script="Hant" typeface="PMingLiU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PMingLiU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PMingLiU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PMingLiU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445</Words>
  <Application>Microsoft Office PowerPoint</Application>
  <PresentationFormat>와이드스크린</PresentationFormat>
  <Paragraphs>84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7" baseType="lpstr">
      <vt:lpstr>나눔고딕 ExtraBold</vt:lpstr>
      <vt:lpstr>나눔바른고딕</vt:lpstr>
      <vt:lpstr>맑은 고딕</vt:lpstr>
      <vt:lpstr>맑은 고딕 Semilight</vt:lpstr>
      <vt:lpstr>Arial</vt:lpstr>
      <vt:lpstr>Calibri</vt:lpstr>
      <vt:lpstr>Calibri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John</cp:lastModifiedBy>
  <cp:revision>76</cp:revision>
  <dcterms:created xsi:type="dcterms:W3CDTF">2017-09-28T15:00:49Z</dcterms:created>
  <dcterms:modified xsi:type="dcterms:W3CDTF">2019-06-06T07:03:02Z</dcterms:modified>
  <cp:version/>
</cp:coreProperties>
</file>

<file path=docProps/thumbnail.jpeg>
</file>